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351" r:id="rId3"/>
    <p:sldId id="291" r:id="rId4"/>
    <p:sldId id="327" r:id="rId5"/>
    <p:sldId id="341" r:id="rId6"/>
    <p:sldId id="326" r:id="rId7"/>
    <p:sldId id="306" r:id="rId8"/>
    <p:sldId id="337" r:id="rId9"/>
    <p:sldId id="340" r:id="rId10"/>
    <p:sldId id="322" r:id="rId11"/>
    <p:sldId id="323" r:id="rId12"/>
    <p:sldId id="303" r:id="rId13"/>
    <p:sldId id="317" r:id="rId14"/>
    <p:sldId id="311" r:id="rId15"/>
    <p:sldId id="313" r:id="rId16"/>
    <p:sldId id="314" r:id="rId17"/>
    <p:sldId id="315" r:id="rId18"/>
    <p:sldId id="339" r:id="rId19"/>
    <p:sldId id="352" r:id="rId20"/>
    <p:sldId id="350" r:id="rId2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492207"/>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60" autoAdjust="0"/>
    <p:restoredTop sz="89606" autoAdjust="0"/>
  </p:normalViewPr>
  <p:slideViewPr>
    <p:cSldViewPr snapToGrid="0">
      <p:cViewPr>
        <p:scale>
          <a:sx n="62" d="100"/>
          <a:sy n="62" d="100"/>
        </p:scale>
        <p:origin x="-1578" y="-50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35119A-9F1D-4DE9-A92E-77C68804E350}" type="datetimeFigureOut">
              <a:rPr lang="tr-TR" smtClean="0"/>
              <a:pPr/>
              <a:t>18.6.2021</a:t>
            </a:fld>
            <a:endParaRPr lang="tr-TR"/>
          </a:p>
        </p:txBody>
      </p:sp>
      <p:sp>
        <p:nvSpPr>
          <p:cNvPr id="4" name="3 Slayt Görüntüsü Yer Tutucusu"/>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AA6380-E171-4B0C-80B3-2F3670A4D68D}" type="slidenum">
              <a:rPr lang="tr-TR" smtClean="0"/>
              <a:pPr/>
              <a:t>‹#›</a:t>
            </a:fld>
            <a:endParaRPr lang="tr-TR"/>
          </a:p>
        </p:txBody>
      </p:sp>
    </p:spTree>
    <p:extLst>
      <p:ext uri="{BB962C8B-B14F-4D97-AF65-F5344CB8AC3E}">
        <p14:creationId xmlns:p14="http://schemas.microsoft.com/office/powerpoint/2010/main" xmlns="" val="291284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sz="1200" b="0" i="0" kern="1200" dirty="0" smtClean="0">
                <a:solidFill>
                  <a:schemeClr val="tx1"/>
                </a:solidFill>
                <a:latin typeface="+mn-lt"/>
                <a:ea typeface="+mn-ea"/>
                <a:cs typeface="+mn-cs"/>
              </a:rPr>
              <a:t>İnsanda merkezi sinir sistemi içinde incelenen VTA –  ödül sisteminin başlangıç noktasıdır. Buradaki nöronlar beyinde başlıca iki yere mesaj gönderirler. Bu bölgelerden ilki insanda yüksek zeka işlevlerinin gerçekleşmesini sağlayan ön beyin (</a:t>
            </a:r>
            <a:r>
              <a:rPr lang="tr-TR" sz="1200" b="0" i="0" kern="1200" dirty="0" err="1" smtClean="0">
                <a:solidFill>
                  <a:schemeClr val="tx1"/>
                </a:solidFill>
                <a:latin typeface="+mn-lt"/>
                <a:ea typeface="+mn-ea"/>
                <a:cs typeface="+mn-cs"/>
              </a:rPr>
              <a:t>prefrontal</a:t>
            </a:r>
            <a:r>
              <a:rPr lang="tr-TR" sz="1200" b="0" i="0" kern="1200" dirty="0" smtClean="0">
                <a:solidFill>
                  <a:schemeClr val="tx1"/>
                </a:solidFill>
                <a:latin typeface="+mn-lt"/>
                <a:ea typeface="+mn-ea"/>
                <a:cs typeface="+mn-cs"/>
              </a:rPr>
              <a:t> korteks) tir. İkincisi ise </a:t>
            </a:r>
            <a:r>
              <a:rPr lang="tr-TR" sz="1200" b="0" i="0" kern="1200" dirty="0" err="1" smtClean="0">
                <a:solidFill>
                  <a:schemeClr val="tx1"/>
                </a:solidFill>
                <a:latin typeface="+mn-lt"/>
                <a:ea typeface="+mn-ea"/>
                <a:cs typeface="+mn-cs"/>
              </a:rPr>
              <a:t>nucleus</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accumbens</a:t>
            </a:r>
            <a:r>
              <a:rPr lang="tr-TR" sz="1200" b="0" i="0" kern="1200" dirty="0" smtClean="0">
                <a:solidFill>
                  <a:schemeClr val="tx1"/>
                </a:solidFill>
                <a:latin typeface="+mn-lt"/>
                <a:ea typeface="+mn-ea"/>
                <a:cs typeface="+mn-cs"/>
              </a:rPr>
              <a:t> adı verilen bir bölgedir. Yolun adı karmaşık görünebilir. </a:t>
            </a:r>
          </a:p>
          <a:p>
            <a:r>
              <a:rPr lang="tr-TR" sz="1200" b="0" i="0" kern="1200" dirty="0" smtClean="0">
                <a:solidFill>
                  <a:schemeClr val="tx1"/>
                </a:solidFill>
                <a:latin typeface="+mn-lt"/>
                <a:ea typeface="+mn-ea"/>
                <a:cs typeface="+mn-cs"/>
              </a:rPr>
              <a:t>Peki </a:t>
            </a:r>
            <a:r>
              <a:rPr lang="tr-TR" sz="1200" b="0" i="0" kern="1200" dirty="0" err="1" smtClean="0">
                <a:solidFill>
                  <a:schemeClr val="tx1"/>
                </a:solidFill>
                <a:latin typeface="+mn-lt"/>
                <a:ea typeface="+mn-ea"/>
                <a:cs typeface="+mn-cs"/>
              </a:rPr>
              <a:t>dopamin</a:t>
            </a:r>
            <a:r>
              <a:rPr lang="tr-TR" sz="1200" b="0" i="0" kern="1200" dirty="0" smtClean="0">
                <a:solidFill>
                  <a:schemeClr val="tx1"/>
                </a:solidFill>
                <a:latin typeface="+mn-lt"/>
                <a:ea typeface="+mn-ea"/>
                <a:cs typeface="+mn-cs"/>
              </a:rPr>
              <a:t> nedir? Daha önce bahsettiğimiz gibi nöronlar birbirlerine </a:t>
            </a:r>
            <a:r>
              <a:rPr lang="tr-TR" sz="1200" b="0" i="0" kern="1200" dirty="0" err="1" smtClean="0">
                <a:solidFill>
                  <a:schemeClr val="tx1"/>
                </a:solidFill>
                <a:latin typeface="+mn-lt"/>
                <a:ea typeface="+mn-ea"/>
                <a:cs typeface="+mn-cs"/>
              </a:rPr>
              <a:t>nörotransmiter</a:t>
            </a:r>
            <a:r>
              <a:rPr lang="tr-TR" sz="1200" b="0" i="0" kern="1200" dirty="0" smtClean="0">
                <a:solidFill>
                  <a:schemeClr val="tx1"/>
                </a:solidFill>
                <a:latin typeface="+mn-lt"/>
                <a:ea typeface="+mn-ea"/>
                <a:cs typeface="+mn-cs"/>
              </a:rPr>
              <a:t> göndererek haberleşirler. </a:t>
            </a:r>
            <a:r>
              <a:rPr lang="tr-TR" sz="1200" b="0" i="0" kern="1200" dirty="0" err="1" smtClean="0">
                <a:solidFill>
                  <a:schemeClr val="tx1"/>
                </a:solidFill>
                <a:latin typeface="+mn-lt"/>
                <a:ea typeface="+mn-ea"/>
                <a:cs typeface="+mn-cs"/>
              </a:rPr>
              <a:t>Dopamin</a:t>
            </a:r>
            <a:r>
              <a:rPr lang="tr-TR" sz="1200" b="0" i="0" kern="1200" dirty="0" smtClean="0">
                <a:solidFill>
                  <a:schemeClr val="tx1"/>
                </a:solidFill>
                <a:latin typeface="+mn-lt"/>
                <a:ea typeface="+mn-ea"/>
                <a:cs typeface="+mn-cs"/>
              </a:rPr>
              <a:t> ödül sisteminde kullanılan anahtar roldeki beyin sıvısı/</a:t>
            </a:r>
            <a:r>
              <a:rPr lang="tr-TR" sz="1200" b="0" i="0" kern="1200" dirty="0" err="1" smtClean="0">
                <a:solidFill>
                  <a:schemeClr val="tx1"/>
                </a:solidFill>
                <a:latin typeface="+mn-lt"/>
                <a:ea typeface="+mn-ea"/>
                <a:cs typeface="+mn-cs"/>
              </a:rPr>
              <a:t>nörotransmiterdir</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VTA’dan</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NAcc’e</a:t>
            </a:r>
            <a:r>
              <a:rPr lang="tr-TR" sz="1200" b="0" i="0" kern="1200" dirty="0" smtClean="0">
                <a:solidFill>
                  <a:schemeClr val="tx1"/>
                </a:solidFill>
                <a:latin typeface="+mn-lt"/>
                <a:ea typeface="+mn-ea"/>
                <a:cs typeface="+mn-cs"/>
              </a:rPr>
              <a:t> gelen nöronlar burayı </a:t>
            </a:r>
            <a:r>
              <a:rPr lang="tr-TR" sz="1200" b="0" i="0" kern="1200" dirty="0" err="1" smtClean="0">
                <a:solidFill>
                  <a:schemeClr val="tx1"/>
                </a:solidFill>
                <a:latin typeface="+mn-lt"/>
                <a:ea typeface="+mn-ea"/>
                <a:cs typeface="+mn-cs"/>
              </a:rPr>
              <a:t>dopamin</a:t>
            </a:r>
            <a:r>
              <a:rPr lang="tr-TR" sz="1200" b="0" i="0" kern="1200" dirty="0" smtClean="0">
                <a:solidFill>
                  <a:schemeClr val="tx1"/>
                </a:solidFill>
                <a:latin typeface="+mn-lt"/>
                <a:ea typeface="+mn-ea"/>
                <a:cs typeface="+mn-cs"/>
              </a:rPr>
              <a:t> aracılığı ile uyararak pozitif pekiştirmeye yol açarlar.</a:t>
            </a:r>
          </a:p>
          <a:p>
            <a:r>
              <a:rPr lang="tr-TR" sz="1200" b="0" i="0" kern="1200" dirty="0" smtClean="0">
                <a:solidFill>
                  <a:schemeClr val="tx1"/>
                </a:solidFill>
                <a:latin typeface="+mn-lt"/>
                <a:ea typeface="+mn-ea"/>
                <a:cs typeface="+mn-cs"/>
              </a:rPr>
              <a:t>Bu anahtar sistem bağımlılıkların kaynaklandığı yerdir. Buraya dışarıdan herhangi bir müdahale aşırı uyarıma yol açarak davranışın tekrarlanması için bir güdü oluşturur.</a:t>
            </a:r>
            <a:endParaRPr lang="tr-TR" dirty="0"/>
          </a:p>
        </p:txBody>
      </p:sp>
      <p:sp>
        <p:nvSpPr>
          <p:cNvPr id="4" name="3 Slayt Numarası Yer Tutucusu"/>
          <p:cNvSpPr>
            <a:spLocks noGrp="1"/>
          </p:cNvSpPr>
          <p:nvPr>
            <p:ph type="sldNum" sz="quarter" idx="10"/>
          </p:nvPr>
        </p:nvSpPr>
        <p:spPr/>
        <p:txBody>
          <a:bodyPr/>
          <a:lstStyle/>
          <a:p>
            <a:fld id="{7DAA6380-E171-4B0C-80B3-2F3670A4D68D}" type="slidenum">
              <a:rPr lang="tr-TR" smtClean="0"/>
              <a:pPr/>
              <a:t>3</a:t>
            </a:fld>
            <a:endParaRPr 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lnSpcReduction="10000"/>
          </a:bodyPr>
          <a:lstStyle/>
          <a:p>
            <a:r>
              <a:rPr lang="tr-TR" dirty="0" smtClean="0"/>
              <a:t>“Her türlü duygu gerçektir, insanidir, normaldir ve sahiplenilmelidir” mantığı ile yapılan duygu regülasyonu, çocuklukta öğrenilir, ergenlikte pekiştirilir, yetişkinlikte de olgunlaştırılarak son halini alır. Hissedilen duygular saçma, gereksiz, anlamsız, anormal, abartılı veya sahte değildir. Ancak her duygu, tıpkı rüzgârın önündeki bir bulut gibi gelip geçicidir. İyi ya da kötü duygu yoktur. İyi ve kötü nitelemeleri, belli bir duyguyu yaşarken o duygunun uyandırdığı hisse göre kişinin yaptığı öznel yorumlardır. Çocuklukta içimize yerleşen her türlü duygu hayatımızın bir parçasıdır ve duygularımızı </a:t>
            </a:r>
            <a:r>
              <a:rPr lang="tr-TR" dirty="0" err="1" smtClean="0"/>
              <a:t>regüle</a:t>
            </a:r>
            <a:r>
              <a:rPr lang="tr-TR" dirty="0" smtClean="0"/>
              <a:t> etmek olumsuz duygulardan kurtulup onları hayatımızdan tamamen çıkarmak anlamına gelmez. Duygularımızı </a:t>
            </a:r>
            <a:r>
              <a:rPr lang="tr-TR" dirty="0" err="1" smtClean="0"/>
              <a:t>regüle</a:t>
            </a:r>
            <a:r>
              <a:rPr lang="tr-TR" dirty="0" smtClean="0"/>
              <a:t> etmek, olumsuz duygularla “kendimize ve çevremizdekilere zarar vermeden etkili bir şekilde baş etmek” anlamına gelir. Çünkü çocuklukta içimize yerleşen duygulardan kurtulmak, onları silmek mümkün değildir. Bu nedenle duygu regülasyonunda asıl amaç duygularımızı ortadan kaldırmak değil, “duygularımıza verdiğimiz tepkileri değiştirerek” daha mutlu ve daha huzurlu bir yaşama sahip olmaktır.</a:t>
            </a:r>
          </a:p>
          <a:p>
            <a:pPr marL="0" marR="0" indent="0" algn="l" defTabSz="914400" rtl="0" eaLnBrk="1" fontAlgn="auto" latinLnBrk="0" hangingPunct="1">
              <a:lnSpc>
                <a:spcPct val="100000"/>
              </a:lnSpc>
              <a:spcBef>
                <a:spcPts val="0"/>
              </a:spcBef>
              <a:spcAft>
                <a:spcPts val="0"/>
              </a:spcAft>
              <a:buClrTx/>
              <a:buSzTx/>
              <a:buFontTx/>
              <a:buNone/>
              <a:tabLst/>
              <a:defRPr/>
            </a:pPr>
            <a:r>
              <a:rPr lang="tr-TR" sz="1200" b="0" i="0" kern="1200" dirty="0" smtClean="0">
                <a:solidFill>
                  <a:schemeClr val="tx1"/>
                </a:solidFill>
                <a:latin typeface="+mn-lt"/>
                <a:ea typeface="+mn-ea"/>
                <a:cs typeface="+mn-cs"/>
              </a:rPr>
              <a:t>Bağımlılığı körükleyen en önemli etken hazdır. İkincisi ise “acıdan kaçınma” dediğimiz olgudur. Acıdan ve rahatsızlıktan kaçınma, yine beyinde bir “hoşluk” hissi oluşturduğundan, bunun sonucunda da </a:t>
            </a:r>
            <a:r>
              <a:rPr lang="tr-TR" sz="1200" b="0" i="0" kern="1200" dirty="0" err="1" smtClean="0">
                <a:solidFill>
                  <a:schemeClr val="tx1"/>
                </a:solidFill>
                <a:latin typeface="+mn-lt"/>
                <a:ea typeface="+mn-ea"/>
                <a:cs typeface="+mn-cs"/>
              </a:rPr>
              <a:t>dopamin</a:t>
            </a:r>
            <a:r>
              <a:rPr lang="tr-TR" sz="1200" b="0" i="0" kern="1200" dirty="0" smtClean="0">
                <a:solidFill>
                  <a:schemeClr val="tx1"/>
                </a:solidFill>
                <a:latin typeface="+mn-lt"/>
                <a:ea typeface="+mn-ea"/>
                <a:cs typeface="+mn-cs"/>
              </a:rPr>
              <a:t> miktarının artacağını ön görebiliriz. Neticede bağımlılık yapan sinirsel süreçlerin temelinde “tatmin” mekanizması yer alır. Fakat bu mekanizmanın aşırı uyarımla kötüye kullanılması, ayar noktalarını değiştirerek, doğal olmayan dozlarda tatmin arama ve bağımlılık sürecini başlatır.</a:t>
            </a:r>
          </a:p>
          <a:p>
            <a:r>
              <a:rPr lang="tr-TR" dirty="0" smtClean="0"/>
              <a:t/>
            </a:r>
            <a:br>
              <a:rPr lang="tr-TR" dirty="0" smtClean="0"/>
            </a:br>
            <a:endParaRPr lang="tr-TR" dirty="0"/>
          </a:p>
        </p:txBody>
      </p:sp>
      <p:sp>
        <p:nvSpPr>
          <p:cNvPr id="4" name="3 Slayt Numarası Yer Tutucusu"/>
          <p:cNvSpPr>
            <a:spLocks noGrp="1"/>
          </p:cNvSpPr>
          <p:nvPr>
            <p:ph type="sldNum" sz="quarter" idx="10"/>
          </p:nvPr>
        </p:nvSpPr>
        <p:spPr/>
        <p:txBody>
          <a:bodyPr/>
          <a:lstStyle/>
          <a:p>
            <a:fld id="{7DAA6380-E171-4B0C-80B3-2F3670A4D68D}" type="slidenum">
              <a:rPr lang="tr-TR" smtClean="0"/>
              <a:pPr/>
              <a:t>6</a:t>
            </a:fld>
            <a:endParaRPr lang="tr-T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sz="1200" b="0" i="0" kern="1200" dirty="0" smtClean="0">
                <a:solidFill>
                  <a:schemeClr val="tx1"/>
                </a:solidFill>
                <a:latin typeface="+mn-lt"/>
                <a:ea typeface="+mn-ea"/>
                <a:cs typeface="+mn-cs"/>
              </a:rPr>
              <a:t>Bağımlılık, Dünya Sağlık Örgütü’nün tanımını biraz değiştirerek kullanacak olursak, periyodik ve kronik olarak herhangi bir maddenin kötüye kullanılması ya da bir davranışın gerçekleştirilmesi, bu durumun gönüllü olarak önüne geçilmesinde sıkıntı yaşanması ve fırsat buldukça yerine getirilmesidir. Kötüye kullanılan maddeler genelde ilaçlar (sakinleştiriciler), uyuşturucular (eroin, kokain), uçucular (tiner, sıvı yapıştırıcılar) olarak sayılabilir. Gerçekleştirilen davranışlara ise kumar oynamak, yemek yemek, alışveriş yapmak, cinsellik, televizyon izlemek, internete bağlı olmak ve akıllı telefonlarla zaman geçirmek örnek verilebilir.</a:t>
            </a:r>
            <a:endParaRPr lang="tr-TR" dirty="0"/>
          </a:p>
        </p:txBody>
      </p:sp>
      <p:sp>
        <p:nvSpPr>
          <p:cNvPr id="4" name="3 Slayt Numarası Yer Tutucusu"/>
          <p:cNvSpPr>
            <a:spLocks noGrp="1"/>
          </p:cNvSpPr>
          <p:nvPr>
            <p:ph type="sldNum" sz="quarter" idx="10"/>
          </p:nvPr>
        </p:nvSpPr>
        <p:spPr/>
        <p:txBody>
          <a:bodyPr/>
          <a:lstStyle/>
          <a:p>
            <a:fld id="{7DAA6380-E171-4B0C-80B3-2F3670A4D68D}" type="slidenum">
              <a:rPr lang="tr-TR" smtClean="0"/>
              <a:pPr/>
              <a:t>7</a:t>
            </a:fld>
            <a:endParaRPr lang="tr-T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smtClean="0"/>
              <a:t>Spor araba örneği, nefis bir araba hayal edin, anahtarı veriyorlar, biniyorsunuz, çalıştırıp 5 şeritli yolda keyiflice yol alıyorsunuz. Sonra birden bir</a:t>
            </a:r>
            <a:r>
              <a:rPr lang="tr-TR" baseline="0" dirty="0" smtClean="0"/>
              <a:t> viraj çıkıyor önünüze ve frene basıyorsunuz. Ama bir de </a:t>
            </a:r>
            <a:r>
              <a:rPr lang="tr-TR" baseline="0" dirty="0" err="1" smtClean="0"/>
              <a:t>bakıyorsunuzki</a:t>
            </a:r>
            <a:r>
              <a:rPr lang="tr-TR" baseline="0" dirty="0" smtClean="0"/>
              <a:t> fren </a:t>
            </a:r>
            <a:r>
              <a:rPr lang="tr-TR" baseline="0" dirty="0" err="1" smtClean="0"/>
              <a:t>tutumuyor</a:t>
            </a:r>
            <a:r>
              <a:rPr lang="tr-TR" baseline="0" dirty="0" smtClean="0"/>
              <a:t>, işte bağımlılık durmak istediğinde duramamaktır. </a:t>
            </a:r>
            <a:endParaRPr lang="tr-TR" dirty="0"/>
          </a:p>
        </p:txBody>
      </p:sp>
      <p:sp>
        <p:nvSpPr>
          <p:cNvPr id="4" name="3 Slayt Numarası Yer Tutucusu"/>
          <p:cNvSpPr>
            <a:spLocks noGrp="1"/>
          </p:cNvSpPr>
          <p:nvPr>
            <p:ph type="sldNum" sz="quarter" idx="10"/>
          </p:nvPr>
        </p:nvSpPr>
        <p:spPr/>
        <p:txBody>
          <a:bodyPr/>
          <a:lstStyle/>
          <a:p>
            <a:fld id="{7DAA6380-E171-4B0C-80B3-2F3670A4D68D}" type="slidenum">
              <a:rPr lang="tr-TR" smtClean="0"/>
              <a:pPr/>
              <a:t>8</a:t>
            </a:fld>
            <a:endParaRPr lang="tr-T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err="1" smtClean="0"/>
              <a:t>Prefrontal</a:t>
            </a:r>
            <a:r>
              <a:rPr lang="tr-TR" dirty="0" smtClean="0"/>
              <a:t> korteks=ön beyin = dur merkezi</a:t>
            </a:r>
          </a:p>
          <a:p>
            <a:r>
              <a:rPr lang="tr-TR" dirty="0" smtClean="0"/>
              <a:t>VTA İlkel beyin=git yap merkezi</a:t>
            </a:r>
          </a:p>
          <a:p>
            <a:endParaRPr lang="tr-TR" dirty="0"/>
          </a:p>
        </p:txBody>
      </p:sp>
      <p:sp>
        <p:nvSpPr>
          <p:cNvPr id="4" name="Slayt Numarası Yer Tutucusu 3"/>
          <p:cNvSpPr>
            <a:spLocks noGrp="1"/>
          </p:cNvSpPr>
          <p:nvPr>
            <p:ph type="sldNum" sz="quarter" idx="10"/>
          </p:nvPr>
        </p:nvSpPr>
        <p:spPr/>
        <p:txBody>
          <a:bodyPr/>
          <a:lstStyle/>
          <a:p>
            <a:fld id="{7DAA6380-E171-4B0C-80B3-2F3670A4D68D}" type="slidenum">
              <a:rPr lang="tr-TR" smtClean="0"/>
              <a:pPr/>
              <a:t>10</a:t>
            </a:fld>
            <a:endParaRPr lang="tr-TR"/>
          </a:p>
        </p:txBody>
      </p:sp>
    </p:spTree>
    <p:extLst>
      <p:ext uri="{BB962C8B-B14F-4D97-AF65-F5344CB8AC3E}">
        <p14:creationId xmlns:p14="http://schemas.microsoft.com/office/powerpoint/2010/main" xmlns="" val="35779547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sz="1200" b="0" i="0" kern="1200" dirty="0" smtClean="0">
                <a:solidFill>
                  <a:schemeClr val="tx1"/>
                </a:solidFill>
                <a:latin typeface="+mn-lt"/>
                <a:ea typeface="+mn-ea"/>
                <a:cs typeface="+mn-cs"/>
              </a:rPr>
              <a:t>On, on beş yıl öncesine kadar </a:t>
            </a:r>
            <a:r>
              <a:rPr lang="tr-TR" sz="1200" b="0" i="0" kern="1200" dirty="0" err="1" smtClean="0">
                <a:solidFill>
                  <a:schemeClr val="tx1"/>
                </a:solidFill>
                <a:latin typeface="+mn-lt"/>
                <a:ea typeface="+mn-ea"/>
                <a:cs typeface="+mn-cs"/>
              </a:rPr>
              <a:t>biliminsanları</a:t>
            </a:r>
            <a:r>
              <a:rPr lang="tr-TR" sz="1200" b="0" i="0" kern="1200" dirty="0" smtClean="0">
                <a:solidFill>
                  <a:schemeClr val="tx1"/>
                </a:solidFill>
                <a:latin typeface="+mn-lt"/>
                <a:ea typeface="+mn-ea"/>
                <a:cs typeface="+mn-cs"/>
              </a:rPr>
              <a:t> ergen beynini “daha az kilometre yapmış yetişkin beyni” olarak görmekteydiler. Ancak sinirbilim alanında yapılan çalışmalar, özellikle görüntüleme teknolojileri ergen beyninin hiç de sanıldığı gibi yetişkin beyni ile aynı yapıda olmadığını gösteriyor bize. Modern toplumlarda ergenliğe atfedilen risk alma, detaylı düşünmeden karar verme, uyku düzenindeki bozukluklar, içgüdüsel davranma, kötü alışkanlıklar edinme, cinsel olarak tehlikeli davranışlar sergileme gibi yetişkinlerin anlamakta ve tasvip etmekte zorlandığı davranış modellerinin temelinde ergen beyninde yaşanan değişimlerin yattığını gösteriyor araştırmacılar.</a:t>
            </a:r>
            <a:endParaRPr lang="tr-TR" dirty="0"/>
          </a:p>
        </p:txBody>
      </p:sp>
      <p:sp>
        <p:nvSpPr>
          <p:cNvPr id="4" name="3 Slayt Numarası Yer Tutucusu"/>
          <p:cNvSpPr>
            <a:spLocks noGrp="1"/>
          </p:cNvSpPr>
          <p:nvPr>
            <p:ph type="sldNum" sz="quarter" idx="10"/>
          </p:nvPr>
        </p:nvSpPr>
        <p:spPr/>
        <p:txBody>
          <a:bodyPr/>
          <a:lstStyle/>
          <a:p>
            <a:fld id="{7DAA6380-E171-4B0C-80B3-2F3670A4D68D}" type="slidenum">
              <a:rPr lang="tr-TR" smtClean="0"/>
              <a:pPr/>
              <a:t>12</a:t>
            </a:fld>
            <a:endParaRPr lang="tr-T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sz="1200" b="0" i="0" kern="1200" dirty="0" smtClean="0">
                <a:solidFill>
                  <a:schemeClr val="tx1"/>
                </a:solidFill>
                <a:latin typeface="+mn-lt"/>
                <a:ea typeface="+mn-ea"/>
                <a:cs typeface="+mn-cs"/>
              </a:rPr>
              <a:t>Ergenliğin bir diğer belirleyici özelliği ergenlerin arkadaşlarının, duygularının ve arzularının etkisine çok kolay kapılmaları, riskli davranışları kolayca benimsemeleri. Bu davranışlarının altında yukarıda az da olsa bahsettiğimiz </a:t>
            </a:r>
            <a:r>
              <a:rPr lang="tr-TR" sz="1200" b="0" i="0" kern="1200" dirty="0" err="1" smtClean="0">
                <a:solidFill>
                  <a:schemeClr val="tx1"/>
                </a:solidFill>
                <a:latin typeface="+mn-lt"/>
                <a:ea typeface="+mn-ea"/>
                <a:cs typeface="+mn-cs"/>
              </a:rPr>
              <a:t>dopamin</a:t>
            </a:r>
            <a:r>
              <a:rPr lang="tr-TR" sz="1200" b="0" i="0" kern="1200" dirty="0" smtClean="0">
                <a:solidFill>
                  <a:schemeClr val="tx1"/>
                </a:solidFill>
                <a:latin typeface="+mn-lt"/>
                <a:ea typeface="+mn-ea"/>
                <a:cs typeface="+mn-cs"/>
              </a:rPr>
              <a:t> ve ödül mekanizması ile </a:t>
            </a:r>
            <a:r>
              <a:rPr lang="tr-TR" sz="1200" b="0" i="0" kern="1200" dirty="0" err="1" smtClean="0">
                <a:solidFill>
                  <a:schemeClr val="tx1"/>
                </a:solidFill>
                <a:latin typeface="+mn-lt"/>
                <a:ea typeface="+mn-ea"/>
                <a:cs typeface="+mn-cs"/>
              </a:rPr>
              <a:t>prefrontal</a:t>
            </a:r>
            <a:r>
              <a:rPr lang="tr-TR" sz="1200" b="0" i="0" kern="1200" dirty="0" smtClean="0">
                <a:solidFill>
                  <a:schemeClr val="tx1"/>
                </a:solidFill>
                <a:latin typeface="+mn-lt"/>
                <a:ea typeface="+mn-ea"/>
                <a:cs typeface="+mn-cs"/>
              </a:rPr>
              <a:t> korteks arasındaki it dalaşı yatıyor. Araştırmalar </a:t>
            </a:r>
            <a:r>
              <a:rPr lang="tr-TR" sz="1200" b="0" i="0" kern="1200" dirty="0" err="1" smtClean="0">
                <a:solidFill>
                  <a:schemeClr val="tx1"/>
                </a:solidFill>
                <a:latin typeface="+mn-lt"/>
                <a:ea typeface="+mn-ea"/>
                <a:cs typeface="+mn-cs"/>
              </a:rPr>
              <a:t>dopamin</a:t>
            </a:r>
            <a:r>
              <a:rPr lang="tr-TR" sz="1200" b="0" i="0" kern="1200" dirty="0" smtClean="0">
                <a:solidFill>
                  <a:schemeClr val="tx1"/>
                </a:solidFill>
                <a:latin typeface="+mn-lt"/>
                <a:ea typeface="+mn-ea"/>
                <a:cs typeface="+mn-cs"/>
              </a:rPr>
              <a:t> seviyesinin ergenlik döneminde zirveye ulaştığını gösteriyor. </a:t>
            </a:r>
            <a:r>
              <a:rPr lang="tr-TR" sz="1200" b="0" i="0" kern="1200" dirty="0" err="1" smtClean="0">
                <a:solidFill>
                  <a:schemeClr val="tx1"/>
                </a:solidFill>
                <a:latin typeface="+mn-lt"/>
                <a:ea typeface="+mn-ea"/>
                <a:cs typeface="+mn-cs"/>
              </a:rPr>
              <a:t>Prefrontal</a:t>
            </a:r>
            <a:r>
              <a:rPr lang="tr-TR" sz="1200" b="0" i="0" kern="1200" dirty="0" smtClean="0">
                <a:solidFill>
                  <a:schemeClr val="tx1"/>
                </a:solidFill>
                <a:latin typeface="+mn-lt"/>
                <a:ea typeface="+mn-ea"/>
                <a:cs typeface="+mn-cs"/>
              </a:rPr>
              <a:t> korteks ise beynin faaliyetlerinin yöneticisi olarak henüz tam olarak olgunlaşmamış durumda; ilerleyen yaşlarda kontrolü tamamen ele alacak olsa da ergenlikte ödül mekanizması ile girdiği savaşların bir kısmını kaybediyor. Bu nedenle gençler sonunda bir ödül algıladıkları riskli bir davranışı daha makul ve güvenli bir davranışa tercih edebiliyorlar. Arkadaşların etkileri de aynı it dalaşı ile açıklanabilir. Sosyal bir çevreye kabul edilmek gençler için önemlidir; bir nevi ödül diyebiliriz. Bu ödüle ulaşmak için alınacak karara </a:t>
            </a:r>
            <a:r>
              <a:rPr lang="tr-TR" sz="1200" b="0" i="0" kern="1200" dirty="0" err="1" smtClean="0">
                <a:solidFill>
                  <a:schemeClr val="tx1"/>
                </a:solidFill>
                <a:latin typeface="+mn-lt"/>
                <a:ea typeface="+mn-ea"/>
                <a:cs typeface="+mn-cs"/>
              </a:rPr>
              <a:t>prefrontal</a:t>
            </a:r>
            <a:r>
              <a:rPr lang="tr-TR" sz="1200" b="0" i="0" kern="1200" dirty="0" smtClean="0">
                <a:solidFill>
                  <a:schemeClr val="tx1"/>
                </a:solidFill>
                <a:latin typeface="+mn-lt"/>
                <a:ea typeface="+mn-ea"/>
                <a:cs typeface="+mn-cs"/>
              </a:rPr>
              <a:t> korteksin “Dur, bunu yapmamalısın” uyarıları gecikebilir, ödül mekanizması kolayca ergen beynine sözünü dinletebilir bu dönemde.</a:t>
            </a:r>
            <a:endParaRPr lang="tr-TR" dirty="0"/>
          </a:p>
        </p:txBody>
      </p:sp>
      <p:sp>
        <p:nvSpPr>
          <p:cNvPr id="4" name="3 Slayt Numarası Yer Tutucusu"/>
          <p:cNvSpPr>
            <a:spLocks noGrp="1"/>
          </p:cNvSpPr>
          <p:nvPr>
            <p:ph type="sldNum" sz="quarter" idx="10"/>
          </p:nvPr>
        </p:nvSpPr>
        <p:spPr/>
        <p:txBody>
          <a:bodyPr/>
          <a:lstStyle/>
          <a:p>
            <a:fld id="{7DAA6380-E171-4B0C-80B3-2F3670A4D68D}" type="slidenum">
              <a:rPr lang="tr-TR" smtClean="0"/>
              <a:pPr/>
              <a:t>13</a:t>
            </a:fld>
            <a:endParaRPr lang="tr-T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en-US" dirty="0"/>
          </a:p>
        </p:txBody>
      </p:sp>
      <p:sp>
        <p:nvSpPr>
          <p:cNvPr id="4" name="3 Slayt Numarası Yer Tutucusu"/>
          <p:cNvSpPr>
            <a:spLocks noGrp="1"/>
          </p:cNvSpPr>
          <p:nvPr>
            <p:ph type="sldNum" sz="quarter" idx="10"/>
          </p:nvPr>
        </p:nvSpPr>
        <p:spPr/>
        <p:txBody>
          <a:bodyPr/>
          <a:lstStyle/>
          <a:p>
            <a:pPr>
              <a:defRPr/>
            </a:pPr>
            <a:fld id="{CB2E1E2B-63D3-4DFF-9A67-5B07188C45A4}" type="slidenum">
              <a:rPr lang="tr-TR" smtClean="0"/>
              <a:pPr>
                <a:defRPr/>
              </a:pPr>
              <a:t>19</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92126DA2-F679-478B-BBEA-12511FB82CA8}" type="datetimeFigureOut">
              <a:rPr lang="tr-TR" smtClean="0"/>
              <a:pPr/>
              <a:t>18.6.2021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1AD147D-4EE5-479C-9F9D-6D9BAB4FBDAD}" type="slidenum">
              <a:rPr lang="tr-TR" smtClean="0"/>
              <a:pPr/>
              <a:t>‹#›</a:t>
            </a:fld>
            <a:endParaRPr lang="tr-TR"/>
          </a:p>
        </p:txBody>
      </p:sp>
    </p:spTree>
    <p:extLst>
      <p:ext uri="{BB962C8B-B14F-4D97-AF65-F5344CB8AC3E}">
        <p14:creationId xmlns:p14="http://schemas.microsoft.com/office/powerpoint/2010/main" xmlns="" val="1913315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92126DA2-F679-478B-BBEA-12511FB82CA8}" type="datetimeFigureOut">
              <a:rPr lang="tr-TR" smtClean="0"/>
              <a:pPr/>
              <a:t>18.6.2021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1AD147D-4EE5-479C-9F9D-6D9BAB4FBDAD}" type="slidenum">
              <a:rPr lang="tr-TR" smtClean="0"/>
              <a:pPr/>
              <a:t>‹#›</a:t>
            </a:fld>
            <a:endParaRPr lang="tr-TR"/>
          </a:p>
        </p:txBody>
      </p:sp>
    </p:spTree>
    <p:extLst>
      <p:ext uri="{BB962C8B-B14F-4D97-AF65-F5344CB8AC3E}">
        <p14:creationId xmlns:p14="http://schemas.microsoft.com/office/powerpoint/2010/main" xmlns="" val="9300981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92126DA2-F679-478B-BBEA-12511FB82CA8}" type="datetimeFigureOut">
              <a:rPr lang="tr-TR" smtClean="0"/>
              <a:pPr/>
              <a:t>18.6.2021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1AD147D-4EE5-479C-9F9D-6D9BAB4FBDAD}" type="slidenum">
              <a:rPr lang="tr-TR" smtClean="0"/>
              <a:pPr/>
              <a:t>‹#›</a:t>
            </a:fld>
            <a:endParaRPr lang="tr-TR"/>
          </a:p>
        </p:txBody>
      </p:sp>
    </p:spTree>
    <p:extLst>
      <p:ext uri="{BB962C8B-B14F-4D97-AF65-F5344CB8AC3E}">
        <p14:creationId xmlns:p14="http://schemas.microsoft.com/office/powerpoint/2010/main" xmlns="" val="3562969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92126DA2-F679-478B-BBEA-12511FB82CA8}" type="datetimeFigureOut">
              <a:rPr lang="tr-TR" smtClean="0"/>
              <a:pPr/>
              <a:t>18.6.2021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1AD147D-4EE5-479C-9F9D-6D9BAB4FBDAD}" type="slidenum">
              <a:rPr lang="tr-TR" smtClean="0"/>
              <a:pPr/>
              <a:t>‹#›</a:t>
            </a:fld>
            <a:endParaRPr lang="tr-TR"/>
          </a:p>
        </p:txBody>
      </p:sp>
    </p:spTree>
    <p:extLst>
      <p:ext uri="{BB962C8B-B14F-4D97-AF65-F5344CB8AC3E}">
        <p14:creationId xmlns:p14="http://schemas.microsoft.com/office/powerpoint/2010/main" xmlns="" val="3588399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92126DA2-F679-478B-BBEA-12511FB82CA8}" type="datetimeFigureOut">
              <a:rPr lang="tr-TR" smtClean="0"/>
              <a:pPr/>
              <a:t>18.6.2021</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D1AD147D-4EE5-479C-9F9D-6D9BAB4FBDAD}" type="slidenum">
              <a:rPr lang="tr-TR" smtClean="0"/>
              <a:pPr/>
              <a:t>‹#›</a:t>
            </a:fld>
            <a:endParaRPr lang="tr-TR"/>
          </a:p>
        </p:txBody>
      </p:sp>
    </p:spTree>
    <p:extLst>
      <p:ext uri="{BB962C8B-B14F-4D97-AF65-F5344CB8AC3E}">
        <p14:creationId xmlns:p14="http://schemas.microsoft.com/office/powerpoint/2010/main" xmlns="" val="7829983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92126DA2-F679-478B-BBEA-12511FB82CA8}" type="datetimeFigureOut">
              <a:rPr lang="tr-TR" smtClean="0"/>
              <a:pPr/>
              <a:t>18.6.2021</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D1AD147D-4EE5-479C-9F9D-6D9BAB4FBDAD}" type="slidenum">
              <a:rPr lang="tr-TR" smtClean="0"/>
              <a:pPr/>
              <a:t>‹#›</a:t>
            </a:fld>
            <a:endParaRPr lang="tr-TR"/>
          </a:p>
        </p:txBody>
      </p:sp>
    </p:spTree>
    <p:extLst>
      <p:ext uri="{BB962C8B-B14F-4D97-AF65-F5344CB8AC3E}">
        <p14:creationId xmlns:p14="http://schemas.microsoft.com/office/powerpoint/2010/main" xmlns="" val="2454841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92126DA2-F679-478B-BBEA-12511FB82CA8}" type="datetimeFigureOut">
              <a:rPr lang="tr-TR" smtClean="0"/>
              <a:pPr/>
              <a:t>18.6.2021</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D1AD147D-4EE5-479C-9F9D-6D9BAB4FBDAD}" type="slidenum">
              <a:rPr lang="tr-TR" smtClean="0"/>
              <a:pPr/>
              <a:t>‹#›</a:t>
            </a:fld>
            <a:endParaRPr lang="tr-TR"/>
          </a:p>
        </p:txBody>
      </p:sp>
    </p:spTree>
    <p:extLst>
      <p:ext uri="{BB962C8B-B14F-4D97-AF65-F5344CB8AC3E}">
        <p14:creationId xmlns:p14="http://schemas.microsoft.com/office/powerpoint/2010/main" xmlns="" val="938280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92126DA2-F679-478B-BBEA-12511FB82CA8}" type="datetimeFigureOut">
              <a:rPr lang="tr-TR" smtClean="0"/>
              <a:pPr/>
              <a:t>18.6.2021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1AD147D-4EE5-479C-9F9D-6D9BAB4FBDAD}" type="slidenum">
              <a:rPr lang="tr-TR" smtClean="0"/>
              <a:pPr/>
              <a:t>‹#›</a:t>
            </a:fld>
            <a:endParaRPr lang="tr-TR"/>
          </a:p>
        </p:txBody>
      </p:sp>
    </p:spTree>
    <p:extLst>
      <p:ext uri="{BB962C8B-B14F-4D97-AF65-F5344CB8AC3E}">
        <p14:creationId xmlns:p14="http://schemas.microsoft.com/office/powerpoint/2010/main" xmlns="" val="25595873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92126DA2-F679-478B-BBEA-12511FB82CA8}" type="datetimeFigureOut">
              <a:rPr lang="tr-TR" smtClean="0"/>
              <a:pPr/>
              <a:t>18.6.2021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1AD147D-4EE5-479C-9F9D-6D9BAB4FBDAD}" type="slidenum">
              <a:rPr lang="tr-TR" smtClean="0"/>
              <a:pPr/>
              <a:t>‹#›</a:t>
            </a:fld>
            <a:endParaRPr lang="tr-TR"/>
          </a:p>
        </p:txBody>
      </p:sp>
    </p:spTree>
    <p:extLst>
      <p:ext uri="{BB962C8B-B14F-4D97-AF65-F5344CB8AC3E}">
        <p14:creationId xmlns:p14="http://schemas.microsoft.com/office/powerpoint/2010/main" xmlns="" val="3570834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92126DA2-F679-478B-BBEA-12511FB82CA8}" type="datetimeFigureOut">
              <a:rPr lang="tr-TR" smtClean="0"/>
              <a:pPr/>
              <a:t>18.6.2021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1AD147D-4EE5-479C-9F9D-6D9BAB4FBDAD}" type="slidenum">
              <a:rPr lang="tr-TR" smtClean="0"/>
              <a:pPr/>
              <a:t>‹#›</a:t>
            </a:fld>
            <a:endParaRPr lang="tr-TR"/>
          </a:p>
        </p:txBody>
      </p:sp>
    </p:spTree>
    <p:extLst>
      <p:ext uri="{BB962C8B-B14F-4D97-AF65-F5344CB8AC3E}">
        <p14:creationId xmlns:p14="http://schemas.microsoft.com/office/powerpoint/2010/main" xmlns="" val="3922761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92126DA2-F679-478B-BBEA-12511FB82CA8}" type="datetimeFigureOut">
              <a:rPr lang="tr-TR" smtClean="0"/>
              <a:pPr/>
              <a:t>18.6.2021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1AD147D-4EE5-479C-9F9D-6D9BAB4FBDAD}" type="slidenum">
              <a:rPr lang="tr-TR" smtClean="0"/>
              <a:pPr/>
              <a:t>‹#›</a:t>
            </a:fld>
            <a:endParaRPr lang="tr-TR"/>
          </a:p>
        </p:txBody>
      </p:sp>
    </p:spTree>
    <p:extLst>
      <p:ext uri="{BB962C8B-B14F-4D97-AF65-F5344CB8AC3E}">
        <p14:creationId xmlns:p14="http://schemas.microsoft.com/office/powerpoint/2010/main" xmlns="" val="293499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126DA2-F679-478B-BBEA-12511FB82CA8}" type="datetimeFigureOut">
              <a:rPr lang="tr-TR" smtClean="0"/>
              <a:pPr/>
              <a:t>18.6.2021</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AD147D-4EE5-479C-9F9D-6D9BAB4FBDAD}" type="slidenum">
              <a:rPr lang="tr-TR" smtClean="0"/>
              <a:pPr/>
              <a:t>‹#›</a:t>
            </a:fld>
            <a:endParaRPr lang="tr-TR"/>
          </a:p>
        </p:txBody>
      </p:sp>
    </p:spTree>
    <p:extLst>
      <p:ext uri="{BB962C8B-B14F-4D97-AF65-F5344CB8AC3E}">
        <p14:creationId xmlns:p14="http://schemas.microsoft.com/office/powerpoint/2010/main" xmlns="" val="2915991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ideo" Target="file:///F:\&#160;\zeynep\WhatsApp%20Video%202018-02-16%20at%2021.12.42.mp4"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www.google.com.tr/url?sa=i&amp;source=images&amp;cd=&amp;cad=rja&amp;docid=Vg4olXitEs0V-M&amp;tbnid=UTGxKXJYbdv-mM:&amp;ved=0CAgQjRwwADgl&amp;url=http://centerforliving.tumblr.com/&amp;ei=KOChUfrZHoLfOpa6gdgF&amp;psig=AFQjCNGagUOKRBKZuCn1tXPq8PWQI7Gp9g&amp;ust=1369649576545561"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0.gif"/></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video" Target="file:///F:\&#160;\zeynep\Madde%20Ba&#287;&#305;ml&#305;l&#305;&#287;&#305;%20&#199;ok%20G&#252;zel%20Anlat&#305;lm&#305;&#351;.mp4"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478280" y="2463483"/>
            <a:ext cx="9144000" cy="1580197"/>
          </a:xfrm>
        </p:spPr>
        <p:txBody>
          <a:bodyPr>
            <a:normAutofit/>
          </a:bodyPr>
          <a:lstStyle/>
          <a:p>
            <a:r>
              <a:rPr lang="tr-TR" sz="9600" b="1" dirty="0" smtClean="0">
                <a:latin typeface="Comic Sans MS" pitchFamily="66" charset="0"/>
              </a:rPr>
              <a:t>BAĞIMLILIK</a:t>
            </a:r>
            <a:endParaRPr lang="tr-TR" sz="9600" b="1" dirty="0">
              <a:latin typeface="Comic Sans MS" pitchFamily="66" charset="0"/>
            </a:endParaRPr>
          </a:p>
        </p:txBody>
      </p:sp>
      <p:sp>
        <p:nvSpPr>
          <p:cNvPr id="3" name="Alt Başlık 2"/>
          <p:cNvSpPr>
            <a:spLocks noGrp="1"/>
          </p:cNvSpPr>
          <p:nvPr>
            <p:ph type="subTitle" idx="1"/>
          </p:nvPr>
        </p:nvSpPr>
        <p:spPr>
          <a:xfrm>
            <a:off x="1391920" y="4617720"/>
            <a:ext cx="9621520" cy="1691640"/>
          </a:xfrm>
        </p:spPr>
        <p:txBody>
          <a:bodyPr>
            <a:normAutofit/>
          </a:bodyPr>
          <a:lstStyle/>
          <a:p>
            <a:r>
              <a:rPr lang="tr-TR" sz="2000" b="1" dirty="0" smtClean="0">
                <a:latin typeface="Comic Sans MS" pitchFamily="66" charset="0"/>
              </a:rPr>
              <a:t>BAĞIMLILIĞI ÖNLEME TEMEL FARKINDALIK EĞİTİMİ</a:t>
            </a:r>
          </a:p>
          <a:p>
            <a:endParaRPr lang="tr-TR" sz="2000" b="1" dirty="0">
              <a:latin typeface="Comic Sans MS" pitchFamily="66" charset="0"/>
            </a:endParaRPr>
          </a:p>
        </p:txBody>
      </p:sp>
      <p:pic>
        <p:nvPicPr>
          <p:cNvPr id="20482" name="Picture 2" descr="DÃZCE VALÄ°LÄ°ÄÄ° ile ilgili gÃ¶rsel sonucu"/>
          <p:cNvPicPr>
            <a:picLocks noChangeAspect="1" noChangeArrowheads="1"/>
          </p:cNvPicPr>
          <p:nvPr/>
        </p:nvPicPr>
        <p:blipFill>
          <a:blip r:embed="rId2" cstate="print"/>
          <a:srcRect/>
          <a:stretch>
            <a:fillRect/>
          </a:stretch>
        </p:blipFill>
        <p:spPr bwMode="auto">
          <a:xfrm>
            <a:off x="502920" y="198120"/>
            <a:ext cx="2072640" cy="2072640"/>
          </a:xfrm>
          <a:prstGeom prst="rect">
            <a:avLst/>
          </a:prstGeom>
          <a:noFill/>
        </p:spPr>
      </p:pic>
      <p:pic>
        <p:nvPicPr>
          <p:cNvPr id="20486" name="Picture 6" descr="DÃZCE Ä°L SAÄLIK MÃDÃRLÃÄÃ ile ilgili gÃ¶rsel sonucu"/>
          <p:cNvPicPr>
            <a:picLocks noChangeAspect="1" noChangeArrowheads="1"/>
          </p:cNvPicPr>
          <p:nvPr/>
        </p:nvPicPr>
        <p:blipFill>
          <a:blip r:embed="rId3" cstate="print"/>
          <a:srcRect/>
          <a:stretch>
            <a:fillRect/>
          </a:stretch>
        </p:blipFill>
        <p:spPr bwMode="auto">
          <a:xfrm>
            <a:off x="10177920" y="205740"/>
            <a:ext cx="1681974" cy="1691640"/>
          </a:xfrm>
          <a:prstGeom prst="rect">
            <a:avLst/>
          </a:prstGeom>
          <a:noFill/>
        </p:spPr>
      </p:pic>
    </p:spTree>
    <p:extLst>
      <p:ext uri="{BB962C8B-B14F-4D97-AF65-F5344CB8AC3E}">
        <p14:creationId xmlns:p14="http://schemas.microsoft.com/office/powerpoint/2010/main" xmlns="" val="21008117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www.aktuelpsikoloji.com/d/news/3756.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102364" y="548680"/>
            <a:ext cx="10081120" cy="5568384"/>
          </a:xfrm>
          <a:prstGeom prst="rect">
            <a:avLst/>
          </a:prstGeom>
          <a:noFill/>
          <a:extLst>
            <a:ext uri="{909E8E84-426E-40DD-AFC4-6F175D3DCCD1}">
              <a14:hiddenFill xmlns="" xmlns:a14="http://schemas.microsoft.com/office/drawing/2010/main">
                <a:solidFill>
                  <a:srgbClr val="FFFFFF"/>
                </a:solidFill>
              </a14:hiddenFill>
            </a:ext>
          </a:extLst>
        </p:spPr>
      </p:pic>
      <p:sp>
        <p:nvSpPr>
          <p:cNvPr id="3" name="Metin kutusu 2"/>
          <p:cNvSpPr txBox="1"/>
          <p:nvPr/>
        </p:nvSpPr>
        <p:spPr>
          <a:xfrm>
            <a:off x="1007435" y="5733257"/>
            <a:ext cx="10657184" cy="1200329"/>
          </a:xfrm>
          <a:prstGeom prst="rect">
            <a:avLst/>
          </a:prstGeom>
          <a:noFill/>
        </p:spPr>
        <p:txBody>
          <a:bodyPr wrap="square" rtlCol="0">
            <a:spAutoFit/>
          </a:bodyPr>
          <a:lstStyle/>
          <a:p>
            <a:r>
              <a:rPr lang="tr-TR" sz="7200" b="1" dirty="0" smtClean="0">
                <a:solidFill>
                  <a:srgbClr val="492207"/>
                </a:solidFill>
                <a:latin typeface="Colonna MT" panose="04020805060202030203" pitchFamily="82" charset="0"/>
              </a:rPr>
              <a:t>YA DA UYARIR?</a:t>
            </a:r>
            <a:endParaRPr lang="tr-TR" sz="7200" b="1" dirty="0">
              <a:solidFill>
                <a:srgbClr val="492207"/>
              </a:solidFill>
              <a:latin typeface="Colonna MT" panose="04020805060202030203" pitchFamily="82" charset="0"/>
            </a:endParaRPr>
          </a:p>
        </p:txBody>
      </p:sp>
    </p:spTree>
    <p:extLst>
      <p:ext uri="{BB962C8B-B14F-4D97-AF65-F5344CB8AC3E}">
        <p14:creationId xmlns="" xmlns:p14="http://schemas.microsoft.com/office/powerpoint/2010/main" val="15024034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9080" y="365125"/>
            <a:ext cx="2758440" cy="1325563"/>
          </a:xfrm>
        </p:spPr>
        <p:txBody>
          <a:bodyPr/>
          <a:lstStyle/>
          <a:p>
            <a:r>
              <a:rPr lang="tr-TR" b="1" dirty="0" smtClean="0"/>
              <a:t>Bağımlılık </a:t>
            </a:r>
            <a:endParaRPr lang="tr-TR" b="1" dirty="0"/>
          </a:p>
        </p:txBody>
      </p:sp>
      <p:sp>
        <p:nvSpPr>
          <p:cNvPr id="3" name="İçerik Yer Tutucusu 2"/>
          <p:cNvSpPr>
            <a:spLocks noGrp="1"/>
          </p:cNvSpPr>
          <p:nvPr>
            <p:ph idx="1"/>
          </p:nvPr>
        </p:nvSpPr>
        <p:spPr>
          <a:xfrm>
            <a:off x="640080" y="5897880"/>
            <a:ext cx="11338560" cy="731520"/>
          </a:xfrm>
        </p:spPr>
        <p:txBody>
          <a:bodyPr>
            <a:normAutofit/>
          </a:bodyPr>
          <a:lstStyle/>
          <a:p>
            <a:pPr marL="0" indent="0">
              <a:buNone/>
            </a:pPr>
            <a:r>
              <a:rPr lang="tr-TR" dirty="0" smtClean="0">
                <a:solidFill>
                  <a:srgbClr val="C00000"/>
                </a:solidFill>
              </a:rPr>
              <a:t> </a:t>
            </a:r>
            <a:endParaRPr lang="tr-TR" dirty="0">
              <a:solidFill>
                <a:srgbClr val="C00000"/>
              </a:solidFill>
            </a:endParaRPr>
          </a:p>
        </p:txBody>
      </p:sp>
      <p:pic>
        <p:nvPicPr>
          <p:cNvPr id="27650" name="Picture 2" descr="brain, stop system ile ilgili gÃ¶rsel sonucu"/>
          <p:cNvPicPr>
            <a:picLocks noChangeAspect="1" noChangeArrowheads="1"/>
          </p:cNvPicPr>
          <p:nvPr/>
        </p:nvPicPr>
        <p:blipFill>
          <a:blip r:embed="rId3" cstate="print"/>
          <a:srcRect/>
          <a:stretch>
            <a:fillRect/>
          </a:stretch>
        </p:blipFill>
        <p:spPr bwMode="auto">
          <a:xfrm>
            <a:off x="3123532" y="686752"/>
            <a:ext cx="8748428" cy="5089208"/>
          </a:xfrm>
          <a:prstGeom prst="rect">
            <a:avLst/>
          </a:prstGeom>
          <a:noFill/>
        </p:spPr>
      </p:pic>
    </p:spTree>
    <p:extLst>
      <p:ext uri="{BB962C8B-B14F-4D97-AF65-F5344CB8AC3E}">
        <p14:creationId xmlns:p14="http://schemas.microsoft.com/office/powerpoint/2010/main" xmlns="" val="570836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İlgili resim"/>
          <p:cNvPicPr>
            <a:picLocks noChangeAspect="1" noChangeArrowheads="1"/>
          </p:cNvPicPr>
          <p:nvPr/>
        </p:nvPicPr>
        <p:blipFill>
          <a:blip r:embed="rId2" cstate="print"/>
          <a:srcRect/>
          <a:stretch>
            <a:fillRect/>
          </a:stretch>
        </p:blipFill>
        <p:spPr bwMode="auto">
          <a:xfrm>
            <a:off x="5090160" y="780801"/>
            <a:ext cx="6812280" cy="5086599"/>
          </a:xfrm>
          <a:prstGeom prst="rect">
            <a:avLst/>
          </a:prstGeom>
          <a:ln>
            <a:noFill/>
          </a:ln>
          <a:effectLst>
            <a:softEdge rad="112500"/>
          </a:effectLst>
        </p:spPr>
      </p:pic>
      <p:sp>
        <p:nvSpPr>
          <p:cNvPr id="2" name="Unvan 1"/>
          <p:cNvSpPr>
            <a:spLocks noGrp="1"/>
          </p:cNvSpPr>
          <p:nvPr>
            <p:ph type="title"/>
          </p:nvPr>
        </p:nvSpPr>
        <p:spPr/>
        <p:txBody>
          <a:bodyPr/>
          <a:lstStyle/>
          <a:p>
            <a:r>
              <a:rPr lang="tr-TR" b="1" dirty="0">
                <a:latin typeface="Comic Sans MS" pitchFamily="66" charset="0"/>
              </a:rPr>
              <a:t>Sahte iyi oluş hali</a:t>
            </a:r>
            <a:br>
              <a:rPr lang="tr-TR" b="1" dirty="0">
                <a:latin typeface="Comic Sans MS" pitchFamily="66" charset="0"/>
              </a:rPr>
            </a:br>
            <a:endParaRPr lang="tr-TR" b="1" dirty="0">
              <a:latin typeface="Comic Sans MS" pitchFamily="66" charset="0"/>
            </a:endParaRPr>
          </a:p>
        </p:txBody>
      </p:sp>
      <p:sp>
        <p:nvSpPr>
          <p:cNvPr id="3" name="İçerik Yer Tutucusu 2"/>
          <p:cNvSpPr>
            <a:spLocks noGrp="1"/>
          </p:cNvSpPr>
          <p:nvPr>
            <p:ph idx="1"/>
          </p:nvPr>
        </p:nvSpPr>
        <p:spPr/>
        <p:txBody>
          <a:bodyPr/>
          <a:lstStyle/>
          <a:p>
            <a:pPr marL="0" indent="0">
              <a:buNone/>
            </a:pPr>
            <a:r>
              <a:rPr lang="tr-TR" dirty="0" smtClean="0">
                <a:latin typeface="Comic Sans MS" pitchFamily="66" charset="0"/>
              </a:rPr>
              <a:t>İyi / kötü duygu var mıdır?</a:t>
            </a:r>
          </a:p>
          <a:p>
            <a:pPr marL="0" indent="0">
              <a:buNone/>
            </a:pPr>
            <a:r>
              <a:rPr lang="tr-TR" dirty="0" smtClean="0">
                <a:latin typeface="Comic Sans MS" pitchFamily="66" charset="0"/>
              </a:rPr>
              <a:t>Öfke</a:t>
            </a:r>
          </a:p>
          <a:p>
            <a:pPr marL="0" indent="0">
              <a:buNone/>
            </a:pPr>
            <a:r>
              <a:rPr lang="tr-TR" dirty="0" smtClean="0">
                <a:latin typeface="Comic Sans MS" pitchFamily="66" charset="0"/>
              </a:rPr>
              <a:t>Üzüntü</a:t>
            </a:r>
          </a:p>
          <a:p>
            <a:pPr marL="0" indent="0">
              <a:buNone/>
            </a:pPr>
            <a:r>
              <a:rPr lang="tr-TR" dirty="0" smtClean="0">
                <a:latin typeface="Comic Sans MS" pitchFamily="66" charset="0"/>
              </a:rPr>
              <a:t>Sevinç</a:t>
            </a:r>
          </a:p>
          <a:p>
            <a:pPr marL="0" indent="0">
              <a:buNone/>
            </a:pPr>
            <a:r>
              <a:rPr lang="tr-TR" dirty="0" smtClean="0">
                <a:latin typeface="Comic Sans MS" pitchFamily="66" charset="0"/>
              </a:rPr>
              <a:t>Keyif</a:t>
            </a:r>
          </a:p>
          <a:p>
            <a:pPr marL="0" indent="0">
              <a:buNone/>
            </a:pPr>
            <a:r>
              <a:rPr lang="tr-TR" dirty="0" smtClean="0">
                <a:latin typeface="Comic Sans MS" pitchFamily="66" charset="0"/>
              </a:rPr>
              <a:t>Mutluluk</a:t>
            </a:r>
          </a:p>
          <a:p>
            <a:pPr marL="0" indent="0">
              <a:buNone/>
            </a:pPr>
            <a:r>
              <a:rPr lang="tr-TR" dirty="0" smtClean="0">
                <a:latin typeface="Comic Sans MS" pitchFamily="66" charset="0"/>
              </a:rPr>
              <a:t>Suçluluk</a:t>
            </a:r>
          </a:p>
          <a:p>
            <a:pPr marL="0" indent="0">
              <a:buNone/>
            </a:pPr>
            <a:r>
              <a:rPr lang="tr-TR" dirty="0" smtClean="0">
                <a:latin typeface="Comic Sans MS" pitchFamily="66" charset="0"/>
              </a:rPr>
              <a:t>Heyecan </a:t>
            </a:r>
          </a:p>
          <a:p>
            <a:pPr marL="0" indent="0">
              <a:buNone/>
            </a:pPr>
            <a:endParaRPr lang="tr-TR" dirty="0">
              <a:latin typeface="Comic Sans MS" pitchFamily="66" charset="0"/>
            </a:endParaRPr>
          </a:p>
        </p:txBody>
      </p:sp>
      <p:sp>
        <p:nvSpPr>
          <p:cNvPr id="4" name="Metin kutusu 3"/>
          <p:cNvSpPr txBox="1"/>
          <p:nvPr/>
        </p:nvSpPr>
        <p:spPr>
          <a:xfrm>
            <a:off x="6614160" y="5445760"/>
            <a:ext cx="4318000" cy="646331"/>
          </a:xfrm>
          <a:prstGeom prst="rect">
            <a:avLst/>
          </a:prstGeom>
          <a:noFill/>
        </p:spPr>
        <p:txBody>
          <a:bodyPr wrap="square" rtlCol="0">
            <a:spAutoFit/>
          </a:bodyPr>
          <a:lstStyle/>
          <a:p>
            <a:r>
              <a:rPr lang="tr-TR" dirty="0" smtClean="0">
                <a:latin typeface="Comic Sans MS" pitchFamily="66" charset="0"/>
              </a:rPr>
              <a:t>Madde kullanımı &amp; </a:t>
            </a:r>
            <a:r>
              <a:rPr lang="tr-TR" dirty="0" err="1" smtClean="0">
                <a:latin typeface="Comic Sans MS" pitchFamily="66" charset="0"/>
              </a:rPr>
              <a:t>Emosyon</a:t>
            </a:r>
            <a:r>
              <a:rPr lang="tr-TR" dirty="0" smtClean="0">
                <a:latin typeface="Comic Sans MS" pitchFamily="66" charset="0"/>
              </a:rPr>
              <a:t> regülasyonu?</a:t>
            </a:r>
            <a:endParaRPr lang="tr-TR" dirty="0">
              <a:latin typeface="Comic Sans MS" pitchFamily="66" charset="0"/>
            </a:endParaRPr>
          </a:p>
        </p:txBody>
      </p:sp>
    </p:spTree>
    <p:extLst>
      <p:ext uri="{BB962C8B-B14F-4D97-AF65-F5344CB8AC3E}">
        <p14:creationId xmlns:p14="http://schemas.microsoft.com/office/powerpoint/2010/main" xmlns="" val="26391553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latin typeface="Comic Sans MS" pitchFamily="66" charset="0"/>
              </a:rPr>
              <a:t>DUYGULAR NE İŞE YARAR? </a:t>
            </a:r>
            <a:endParaRPr lang="tr-TR" dirty="0">
              <a:latin typeface="Comic Sans MS" pitchFamily="66" charset="0"/>
            </a:endParaRPr>
          </a:p>
        </p:txBody>
      </p:sp>
      <p:sp>
        <p:nvSpPr>
          <p:cNvPr id="3" name="2 İçerik Yer Tutucusu"/>
          <p:cNvSpPr>
            <a:spLocks noGrp="1"/>
          </p:cNvSpPr>
          <p:nvPr>
            <p:ph idx="1"/>
          </p:nvPr>
        </p:nvSpPr>
        <p:spPr/>
        <p:txBody>
          <a:bodyPr/>
          <a:lstStyle/>
          <a:p>
            <a:endParaRPr lang="tr-TR" dirty="0"/>
          </a:p>
        </p:txBody>
      </p:sp>
      <p:pic>
        <p:nvPicPr>
          <p:cNvPr id="1026" name="Picture 2" descr="emotion ile ilgili gÃ¶rsel sonucu"/>
          <p:cNvPicPr>
            <a:picLocks noChangeAspect="1" noChangeArrowheads="1"/>
          </p:cNvPicPr>
          <p:nvPr/>
        </p:nvPicPr>
        <p:blipFill>
          <a:blip r:embed="rId2" cstate="print"/>
          <a:srcRect/>
          <a:stretch>
            <a:fillRect/>
          </a:stretch>
        </p:blipFill>
        <p:spPr bwMode="auto">
          <a:xfrm>
            <a:off x="1877695" y="1457325"/>
            <a:ext cx="8067675" cy="5400675"/>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52400" y="365125"/>
            <a:ext cx="11932920" cy="1325563"/>
          </a:xfrm>
        </p:spPr>
        <p:txBody>
          <a:bodyPr>
            <a:normAutofit/>
          </a:bodyPr>
          <a:lstStyle/>
          <a:p>
            <a:pPr algn="ctr"/>
            <a:r>
              <a:rPr lang="tr-TR" sz="2800" b="1" dirty="0" smtClean="0">
                <a:latin typeface="Comic Sans MS" pitchFamily="66" charset="0"/>
              </a:rPr>
              <a:t>BAĞIMLILIK= </a:t>
            </a:r>
            <a:r>
              <a:rPr lang="tr-TR" sz="2800" b="1" dirty="0" smtClean="0">
                <a:solidFill>
                  <a:srgbClr val="FF0000"/>
                </a:solidFill>
                <a:latin typeface="Comic Sans MS" pitchFamily="66" charset="0"/>
              </a:rPr>
              <a:t>ACIDAN KAÇMA </a:t>
            </a:r>
            <a:r>
              <a:rPr lang="tr-TR" sz="2800" b="1" dirty="0" smtClean="0">
                <a:latin typeface="Comic Sans MS" pitchFamily="66" charset="0"/>
              </a:rPr>
              <a:t>= </a:t>
            </a:r>
            <a:r>
              <a:rPr lang="tr-TR" sz="2800" b="1" dirty="0" smtClean="0">
                <a:solidFill>
                  <a:schemeClr val="accent4">
                    <a:lumMod val="60000"/>
                    <a:lumOff val="40000"/>
                  </a:schemeClr>
                </a:solidFill>
                <a:latin typeface="Comic Sans MS" pitchFamily="66" charset="0"/>
              </a:rPr>
              <a:t>DUYGULARI DÜZENLEYEMEME</a:t>
            </a:r>
            <a:endParaRPr lang="tr-TR" sz="2800" b="1" dirty="0">
              <a:solidFill>
                <a:schemeClr val="accent4">
                  <a:lumMod val="60000"/>
                  <a:lumOff val="40000"/>
                </a:schemeClr>
              </a:solidFill>
              <a:latin typeface="Comic Sans MS" pitchFamily="66" charset="0"/>
            </a:endParaRPr>
          </a:p>
        </p:txBody>
      </p:sp>
      <p:sp>
        <p:nvSpPr>
          <p:cNvPr id="3" name="2 İçerik Yer Tutucusu"/>
          <p:cNvSpPr>
            <a:spLocks noGrp="1"/>
          </p:cNvSpPr>
          <p:nvPr>
            <p:ph idx="1"/>
          </p:nvPr>
        </p:nvSpPr>
        <p:spPr/>
        <p:txBody>
          <a:bodyPr>
            <a:normAutofit/>
          </a:bodyPr>
          <a:lstStyle/>
          <a:p>
            <a:pPr>
              <a:buNone/>
            </a:pPr>
            <a:r>
              <a:rPr lang="tr-TR" dirty="0" smtClean="0"/>
              <a:t/>
            </a:r>
            <a:br>
              <a:rPr lang="tr-TR" dirty="0" smtClean="0"/>
            </a:br>
            <a:endParaRPr lang="tr-TR" dirty="0"/>
          </a:p>
        </p:txBody>
      </p:sp>
      <p:pic>
        <p:nvPicPr>
          <p:cNvPr id="39938" name="Picture 2" descr="emosyon regÃ¼lasyonu ile ilgili gÃ¶rsel sonucu"/>
          <p:cNvPicPr>
            <a:picLocks noChangeAspect="1" noChangeArrowheads="1"/>
          </p:cNvPicPr>
          <p:nvPr/>
        </p:nvPicPr>
        <p:blipFill>
          <a:blip r:embed="rId3" cstate="print"/>
          <a:srcRect/>
          <a:stretch>
            <a:fillRect/>
          </a:stretch>
        </p:blipFill>
        <p:spPr bwMode="auto">
          <a:xfrm>
            <a:off x="3340735" y="1760537"/>
            <a:ext cx="5210175" cy="4114801"/>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87680" y="365125"/>
            <a:ext cx="10866120" cy="1325563"/>
          </a:xfrm>
        </p:spPr>
        <p:txBody>
          <a:bodyPr/>
          <a:lstStyle/>
          <a:p>
            <a:r>
              <a:rPr lang="tr-TR" dirty="0" smtClean="0">
                <a:latin typeface="Comic Sans MS" pitchFamily="66" charset="0"/>
              </a:rPr>
              <a:t>Bağımlılık nedir? Nasıl ortaya çıkar? Neden bağımlı oluruz?</a:t>
            </a:r>
            <a:endParaRPr lang="tr-TR" dirty="0">
              <a:latin typeface="Comic Sans MS" pitchFamily="66" charset="0"/>
            </a:endParaRPr>
          </a:p>
        </p:txBody>
      </p:sp>
      <p:sp>
        <p:nvSpPr>
          <p:cNvPr id="3" name="2 İçerik Yer Tutucusu"/>
          <p:cNvSpPr>
            <a:spLocks noGrp="1"/>
          </p:cNvSpPr>
          <p:nvPr>
            <p:ph idx="1"/>
          </p:nvPr>
        </p:nvSpPr>
        <p:spPr>
          <a:xfrm>
            <a:off x="838200" y="2362199"/>
            <a:ext cx="10515600" cy="3814763"/>
          </a:xfrm>
        </p:spPr>
        <p:txBody>
          <a:bodyPr>
            <a:normAutofit/>
          </a:bodyPr>
          <a:lstStyle/>
          <a:p>
            <a:r>
              <a:rPr lang="tr-TR" dirty="0" smtClean="0">
                <a:latin typeface="Comic Sans MS" pitchFamily="66" charset="0"/>
              </a:rPr>
              <a:t>Yemek yemeyi sever misiniz? </a:t>
            </a:r>
          </a:p>
          <a:p>
            <a:r>
              <a:rPr lang="tr-TR" dirty="0" smtClean="0">
                <a:latin typeface="Comic Sans MS" pitchFamily="66" charset="0"/>
              </a:rPr>
              <a:t>Peki ya alışveriş yapmayı? </a:t>
            </a:r>
          </a:p>
          <a:p>
            <a:r>
              <a:rPr lang="tr-TR" dirty="0" smtClean="0">
                <a:latin typeface="Comic Sans MS" pitchFamily="66" charset="0"/>
              </a:rPr>
              <a:t>İnternette sörf yapmayı?</a:t>
            </a:r>
          </a:p>
          <a:p>
            <a:r>
              <a:rPr lang="tr-TR" dirty="0" smtClean="0">
                <a:latin typeface="Comic Sans MS" pitchFamily="66" charset="0"/>
              </a:rPr>
              <a:t>Bilgisayarda oyun oynamayı?</a:t>
            </a:r>
          </a:p>
          <a:p>
            <a:r>
              <a:rPr lang="tr-TR" dirty="0" smtClean="0">
                <a:latin typeface="Comic Sans MS" pitchFamily="66" charset="0"/>
              </a:rPr>
              <a:t>Bahis yapmayı?</a:t>
            </a:r>
          </a:p>
          <a:p>
            <a:r>
              <a:rPr lang="tr-TR" dirty="0" smtClean="0">
                <a:latin typeface="Comic Sans MS" pitchFamily="66" charset="0"/>
              </a:rPr>
              <a:t>Peki bunları çok istemeniz sizin bunlara bağımlı olduğunuzu gösterir mi?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2920" y="365125"/>
            <a:ext cx="11079480" cy="1555115"/>
          </a:xfrm>
        </p:spPr>
        <p:txBody>
          <a:bodyPr>
            <a:normAutofit fontScale="90000"/>
          </a:bodyPr>
          <a:lstStyle/>
          <a:p>
            <a:r>
              <a:rPr lang="tr-TR" dirty="0" smtClean="0">
                <a:latin typeface="Comic Sans MS" pitchFamily="66" charset="0"/>
              </a:rPr>
              <a:t>Bağımlılık; Fazla miktarda madde almak değil, istediğinde </a:t>
            </a:r>
            <a:r>
              <a:rPr lang="tr-TR" dirty="0" smtClean="0">
                <a:solidFill>
                  <a:srgbClr val="C00000"/>
                </a:solidFill>
                <a:latin typeface="Comic Sans MS" pitchFamily="66" charset="0"/>
              </a:rPr>
              <a:t>durduramamaktır. </a:t>
            </a:r>
            <a:br>
              <a:rPr lang="tr-TR" dirty="0" smtClean="0">
                <a:solidFill>
                  <a:srgbClr val="C00000"/>
                </a:solidFill>
                <a:latin typeface="Comic Sans MS" pitchFamily="66" charset="0"/>
              </a:rPr>
            </a:br>
            <a:endParaRPr lang="tr-TR" dirty="0">
              <a:latin typeface="Comic Sans MS" pitchFamily="66" charset="0"/>
            </a:endParaRPr>
          </a:p>
        </p:txBody>
      </p:sp>
      <p:pic>
        <p:nvPicPr>
          <p:cNvPr id="45058" name="Picture 2" descr="spor araba, ile ilgili gÃ¶rsel sonucu"/>
          <p:cNvPicPr>
            <a:picLocks noChangeAspect="1" noChangeArrowheads="1"/>
          </p:cNvPicPr>
          <p:nvPr/>
        </p:nvPicPr>
        <p:blipFill>
          <a:blip r:embed="rId3" cstate="print"/>
          <a:srcRect/>
          <a:stretch>
            <a:fillRect/>
          </a:stretch>
        </p:blipFill>
        <p:spPr bwMode="auto">
          <a:xfrm>
            <a:off x="3401695" y="2202497"/>
            <a:ext cx="4781550" cy="2686051"/>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WhatsApp Video 2018-02-16 at 21.12.42.mp4">
            <a:hlinkClick r:id="" action="ppaction://media"/>
          </p:cNvPr>
          <p:cNvPicPr>
            <a:picLocks noGrp="1" noRot="1" noChangeAspect="1"/>
          </p:cNvPicPr>
          <p:nvPr>
            <p:ph idx="1"/>
            <a:videoFile r:link="rId1"/>
          </p:nvPr>
        </p:nvPicPr>
        <p:blipFill>
          <a:blip r:embed="rId3" cstate="print"/>
          <a:stretch>
            <a:fillRect/>
          </a:stretch>
        </p:blipFill>
        <p:spPr>
          <a:xfrm>
            <a:off x="1417320" y="434340"/>
            <a:ext cx="9418320" cy="56159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93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Beyin ve Bağımlılık</a:t>
            </a:r>
            <a:endParaRPr lang="en-US" dirty="0"/>
          </a:p>
        </p:txBody>
      </p:sp>
      <p:pic>
        <p:nvPicPr>
          <p:cNvPr id="2050" name="Picture 2" descr="http://media.tumblr.com/tumblr_lf0x3rEQST1qe4rgl.gif">
            <a:hlinkClick r:id="rId3"/>
          </p:cNvPr>
          <p:cNvPicPr>
            <a:picLocks noChangeAspect="1" noChangeArrowheads="1"/>
          </p:cNvPicPr>
          <p:nvPr/>
        </p:nvPicPr>
        <p:blipFill>
          <a:blip r:embed="rId4" cstate="print"/>
          <a:srcRect/>
          <a:stretch>
            <a:fillRect/>
          </a:stretch>
        </p:blipFill>
        <p:spPr bwMode="auto">
          <a:xfrm>
            <a:off x="623393" y="980728"/>
            <a:ext cx="11078151" cy="5616624"/>
          </a:xfrm>
          <a:prstGeom prst="rect">
            <a:avLst/>
          </a:prstGeom>
          <a:noFill/>
        </p:spPr>
      </p:pic>
      <p:sp>
        <p:nvSpPr>
          <p:cNvPr id="4" name="3 Metin kutusu"/>
          <p:cNvSpPr txBox="1"/>
          <p:nvPr/>
        </p:nvSpPr>
        <p:spPr>
          <a:xfrm>
            <a:off x="9456374" y="1772817"/>
            <a:ext cx="2208245" cy="369332"/>
          </a:xfrm>
          <a:prstGeom prst="rect">
            <a:avLst/>
          </a:prstGeom>
          <a:solidFill>
            <a:schemeClr val="bg1"/>
          </a:solidFill>
          <a:ln w="57150">
            <a:solidFill>
              <a:srgbClr val="FF0000"/>
            </a:solidFill>
          </a:ln>
        </p:spPr>
        <p:txBody>
          <a:bodyPr wrap="square" rtlCol="0">
            <a:spAutoFit/>
          </a:bodyPr>
          <a:lstStyle/>
          <a:p>
            <a:pPr algn="ctr"/>
            <a:r>
              <a:rPr lang="tr-TR" b="1" dirty="0" smtClean="0"/>
              <a:t>KEYİF ALAN BÖLGE</a:t>
            </a:r>
            <a:endParaRPr lang="en-US" b="1" dirty="0"/>
          </a:p>
        </p:txBody>
      </p:sp>
      <p:sp>
        <p:nvSpPr>
          <p:cNvPr id="5" name="4 Metin kutusu"/>
          <p:cNvSpPr txBox="1"/>
          <p:nvPr/>
        </p:nvSpPr>
        <p:spPr>
          <a:xfrm>
            <a:off x="719403" y="3356993"/>
            <a:ext cx="2880320" cy="369332"/>
          </a:xfrm>
          <a:prstGeom prst="rect">
            <a:avLst/>
          </a:prstGeom>
          <a:solidFill>
            <a:schemeClr val="bg1"/>
          </a:solidFill>
          <a:ln w="57150">
            <a:solidFill>
              <a:srgbClr val="FF0000"/>
            </a:solidFill>
          </a:ln>
        </p:spPr>
        <p:txBody>
          <a:bodyPr wrap="square" rtlCol="0">
            <a:spAutoFit/>
          </a:bodyPr>
          <a:lstStyle/>
          <a:p>
            <a:pPr algn="ctr"/>
            <a:r>
              <a:rPr lang="tr-TR" b="1" dirty="0" smtClean="0"/>
              <a:t>“GİT KULLAN” DİYEN BÖLGE</a:t>
            </a:r>
            <a:endParaRPr lang="en-US" b="1" dirty="0"/>
          </a:p>
        </p:txBody>
      </p:sp>
      <p:cxnSp>
        <p:nvCxnSpPr>
          <p:cNvPr id="6" name="5 Düz Ok Bağlayıcısı"/>
          <p:cNvCxnSpPr>
            <a:stCxn id="4" idx="1"/>
          </p:cNvCxnSpPr>
          <p:nvPr/>
        </p:nvCxnSpPr>
        <p:spPr>
          <a:xfrm flipH="1">
            <a:off x="5807969" y="1957483"/>
            <a:ext cx="3648405" cy="1903565"/>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7 Oval"/>
          <p:cNvSpPr/>
          <p:nvPr/>
        </p:nvSpPr>
        <p:spPr>
          <a:xfrm>
            <a:off x="1295467" y="1772816"/>
            <a:ext cx="2400267" cy="2664296"/>
          </a:xfrm>
          <a:prstGeom prst="ellipse">
            <a:avLst/>
          </a:prstGeom>
          <a:solidFill>
            <a:srgbClr val="FF0000">
              <a:alpha val="34902"/>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8 Serbest Form"/>
          <p:cNvSpPr/>
          <p:nvPr/>
        </p:nvSpPr>
        <p:spPr>
          <a:xfrm>
            <a:off x="2927649" y="2858947"/>
            <a:ext cx="2365840" cy="740780"/>
          </a:xfrm>
          <a:custGeom>
            <a:avLst/>
            <a:gdLst>
              <a:gd name="connsiteX0" fmla="*/ 1412111 w 1412111"/>
              <a:gd name="connsiteY0" fmla="*/ 740780 h 740780"/>
              <a:gd name="connsiteX1" fmla="*/ 787079 w 1412111"/>
              <a:gd name="connsiteY1" fmla="*/ 69448 h 740780"/>
              <a:gd name="connsiteX2" fmla="*/ 0 w 1412111"/>
              <a:gd name="connsiteY2" fmla="*/ 324091 h 740780"/>
            </a:gdLst>
            <a:ahLst/>
            <a:cxnLst>
              <a:cxn ang="0">
                <a:pos x="connsiteX0" y="connsiteY0"/>
              </a:cxn>
              <a:cxn ang="0">
                <a:pos x="connsiteX1" y="connsiteY1"/>
              </a:cxn>
              <a:cxn ang="0">
                <a:pos x="connsiteX2" y="connsiteY2"/>
              </a:cxn>
            </a:cxnLst>
            <a:rect l="l" t="t" r="r" b="b"/>
            <a:pathLst>
              <a:path w="1412111" h="740780">
                <a:moveTo>
                  <a:pt x="1412111" y="740780"/>
                </a:moveTo>
                <a:cubicBezTo>
                  <a:pt x="1217271" y="439838"/>
                  <a:pt x="1022431" y="138896"/>
                  <a:pt x="787079" y="69448"/>
                </a:cubicBezTo>
                <a:cubicBezTo>
                  <a:pt x="551727" y="0"/>
                  <a:pt x="275863" y="162045"/>
                  <a:pt x="0" y="324091"/>
                </a:cubicBezTo>
              </a:path>
            </a:pathLst>
          </a:custGeom>
          <a:ln w="762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xmlns="" val="1246253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35" presetClass="emph" presetSubtype="0" repeatCount="indefinite" fill="hold" grpId="1" nodeType="withEffect">
                                  <p:stCondLst>
                                    <p:cond delay="0"/>
                                  </p:stCondLst>
                                  <p:childTnLst>
                                    <p:anim calcmode="discrete" valueType="str">
                                      <p:cBhvr>
                                        <p:cTn id="20" dur="1000" fill="hold"/>
                                        <p:tgtEl>
                                          <p:spTgt spid="8"/>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8" grpId="1"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24 Grup"/>
          <p:cNvGrpSpPr>
            <a:grpSpLocks/>
          </p:cNvGrpSpPr>
          <p:nvPr/>
        </p:nvGrpSpPr>
        <p:grpSpPr bwMode="auto">
          <a:xfrm>
            <a:off x="719667" y="765175"/>
            <a:ext cx="5766612" cy="1727200"/>
            <a:chOff x="539552" y="836712"/>
            <a:chExt cx="4324827" cy="1728192"/>
          </a:xfrm>
        </p:grpSpPr>
        <p:pic>
          <p:nvPicPr>
            <p:cNvPr id="54298" name="Picture 2" descr="http://www.gasdetection.com/news2/hypertension.jpg"/>
            <p:cNvPicPr>
              <a:picLocks noChangeAspect="1" noChangeArrowheads="1"/>
            </p:cNvPicPr>
            <p:nvPr/>
          </p:nvPicPr>
          <p:blipFill>
            <a:blip r:embed="rId2" cstate="print"/>
            <a:srcRect/>
            <a:stretch>
              <a:fillRect/>
            </a:stretch>
          </p:blipFill>
          <p:spPr bwMode="auto">
            <a:xfrm>
              <a:off x="827585" y="1196752"/>
              <a:ext cx="1363917" cy="1309361"/>
            </a:xfrm>
            <a:prstGeom prst="rect">
              <a:avLst/>
            </a:prstGeom>
            <a:noFill/>
            <a:ln w="9525">
              <a:noFill/>
              <a:miter lim="800000"/>
              <a:headEnd/>
              <a:tailEnd/>
            </a:ln>
          </p:spPr>
        </p:pic>
        <p:pic>
          <p:nvPicPr>
            <p:cNvPr id="54299" name="Picture 4" descr="http://gladlylistening.files.wordpress.com/2011/02/salt-of-the-earth.jpg"/>
            <p:cNvPicPr>
              <a:picLocks noChangeAspect="1" noChangeArrowheads="1"/>
            </p:cNvPicPr>
            <p:nvPr/>
          </p:nvPicPr>
          <p:blipFill>
            <a:blip r:embed="rId3" cstate="print"/>
            <a:srcRect/>
            <a:stretch>
              <a:fillRect/>
            </a:stretch>
          </p:blipFill>
          <p:spPr bwMode="auto">
            <a:xfrm>
              <a:off x="3347864" y="1556792"/>
              <a:ext cx="716610" cy="1008112"/>
            </a:xfrm>
            <a:prstGeom prst="rect">
              <a:avLst/>
            </a:prstGeom>
            <a:noFill/>
            <a:ln w="9525">
              <a:noFill/>
              <a:miter lim="800000"/>
              <a:headEnd/>
              <a:tailEnd/>
            </a:ln>
          </p:spPr>
        </p:pic>
        <p:sp>
          <p:nvSpPr>
            <p:cNvPr id="54300" name="4 Metin kutusu"/>
            <p:cNvSpPr txBox="1">
              <a:spLocks noChangeArrowheads="1"/>
            </p:cNvSpPr>
            <p:nvPr/>
          </p:nvSpPr>
          <p:spPr bwMode="auto">
            <a:xfrm>
              <a:off x="2555776" y="1628800"/>
              <a:ext cx="292379" cy="585111"/>
            </a:xfrm>
            <a:prstGeom prst="rect">
              <a:avLst/>
            </a:prstGeom>
            <a:noFill/>
            <a:ln w="9525">
              <a:noFill/>
              <a:miter lim="800000"/>
              <a:headEnd/>
              <a:tailEnd/>
            </a:ln>
          </p:spPr>
          <p:txBody>
            <a:bodyPr wrap="none">
              <a:spAutoFit/>
            </a:bodyPr>
            <a:lstStyle/>
            <a:p>
              <a:r>
                <a:rPr lang="tr-TR" sz="3200" b="1"/>
                <a:t>+</a:t>
              </a:r>
              <a:endParaRPr lang="en-US" sz="3200" b="1"/>
            </a:p>
          </p:txBody>
        </p:sp>
        <p:sp>
          <p:nvSpPr>
            <p:cNvPr id="54301" name="5 Metin kutusu"/>
            <p:cNvSpPr txBox="1">
              <a:spLocks noChangeArrowheads="1"/>
            </p:cNvSpPr>
            <p:nvPr/>
          </p:nvSpPr>
          <p:spPr bwMode="auto">
            <a:xfrm>
              <a:off x="539552" y="836712"/>
              <a:ext cx="1291083" cy="369544"/>
            </a:xfrm>
            <a:prstGeom prst="rect">
              <a:avLst/>
            </a:prstGeom>
            <a:noFill/>
            <a:ln w="9525">
              <a:noFill/>
              <a:miter lim="800000"/>
              <a:headEnd/>
              <a:tailEnd/>
            </a:ln>
          </p:spPr>
          <p:txBody>
            <a:bodyPr wrap="none">
              <a:spAutoFit/>
            </a:bodyPr>
            <a:lstStyle/>
            <a:p>
              <a:r>
                <a:rPr lang="tr-TR"/>
                <a:t>Tansiyon Hastası</a:t>
              </a:r>
              <a:endParaRPr lang="en-US"/>
            </a:p>
          </p:txBody>
        </p:sp>
        <p:sp>
          <p:nvSpPr>
            <p:cNvPr id="54302" name="6 Metin kutusu"/>
            <p:cNvSpPr txBox="1">
              <a:spLocks noChangeArrowheads="1"/>
            </p:cNvSpPr>
            <p:nvPr/>
          </p:nvSpPr>
          <p:spPr bwMode="auto">
            <a:xfrm>
              <a:off x="3507149" y="836712"/>
              <a:ext cx="371821" cy="369544"/>
            </a:xfrm>
            <a:prstGeom prst="rect">
              <a:avLst/>
            </a:prstGeom>
            <a:noFill/>
            <a:ln w="9525">
              <a:noFill/>
              <a:miter lim="800000"/>
              <a:headEnd/>
              <a:tailEnd/>
            </a:ln>
          </p:spPr>
          <p:txBody>
            <a:bodyPr wrap="none">
              <a:spAutoFit/>
            </a:bodyPr>
            <a:lstStyle/>
            <a:p>
              <a:r>
                <a:rPr lang="tr-TR"/>
                <a:t>Tuz</a:t>
              </a:r>
              <a:endParaRPr lang="en-US"/>
            </a:p>
          </p:txBody>
        </p:sp>
        <p:sp>
          <p:nvSpPr>
            <p:cNvPr id="54303" name="7 Metin kutusu"/>
            <p:cNvSpPr txBox="1">
              <a:spLocks noChangeArrowheads="1"/>
            </p:cNvSpPr>
            <p:nvPr/>
          </p:nvSpPr>
          <p:spPr bwMode="auto">
            <a:xfrm>
              <a:off x="4572000" y="1628800"/>
              <a:ext cx="292379" cy="585111"/>
            </a:xfrm>
            <a:prstGeom prst="rect">
              <a:avLst/>
            </a:prstGeom>
            <a:noFill/>
            <a:ln w="9525">
              <a:noFill/>
              <a:miter lim="800000"/>
              <a:headEnd/>
              <a:tailEnd/>
            </a:ln>
          </p:spPr>
          <p:txBody>
            <a:bodyPr wrap="none">
              <a:spAutoFit/>
            </a:bodyPr>
            <a:lstStyle/>
            <a:p>
              <a:r>
                <a:rPr lang="tr-TR" sz="3200" b="1"/>
                <a:t>=</a:t>
              </a:r>
              <a:endParaRPr lang="en-US" sz="3200" b="1"/>
            </a:p>
          </p:txBody>
        </p:sp>
      </p:grpSp>
      <p:sp>
        <p:nvSpPr>
          <p:cNvPr id="9" name="8 Metin kutusu"/>
          <p:cNvSpPr txBox="1">
            <a:spLocks noChangeArrowheads="1"/>
          </p:cNvSpPr>
          <p:nvPr/>
        </p:nvSpPr>
        <p:spPr bwMode="auto">
          <a:xfrm>
            <a:off x="7344833" y="1628776"/>
            <a:ext cx="2253246" cy="461665"/>
          </a:xfrm>
          <a:prstGeom prst="rect">
            <a:avLst/>
          </a:prstGeom>
          <a:noFill/>
          <a:ln w="9525">
            <a:noFill/>
            <a:miter lim="800000"/>
            <a:headEnd/>
            <a:tailEnd/>
          </a:ln>
        </p:spPr>
        <p:txBody>
          <a:bodyPr wrap="none">
            <a:spAutoFit/>
          </a:bodyPr>
          <a:lstStyle/>
          <a:p>
            <a:r>
              <a:rPr lang="tr-TR" sz="2400" b="1"/>
              <a:t>Yüksek Tansiyon</a:t>
            </a:r>
            <a:endParaRPr lang="en-US" sz="2400" b="1"/>
          </a:p>
        </p:txBody>
      </p:sp>
      <p:grpSp>
        <p:nvGrpSpPr>
          <p:cNvPr id="3" name="25 Grup"/>
          <p:cNvGrpSpPr>
            <a:grpSpLocks/>
          </p:cNvGrpSpPr>
          <p:nvPr/>
        </p:nvGrpSpPr>
        <p:grpSpPr bwMode="auto">
          <a:xfrm>
            <a:off x="719667" y="2492375"/>
            <a:ext cx="5766612" cy="1728788"/>
            <a:chOff x="539552" y="2564904"/>
            <a:chExt cx="4324827" cy="1728192"/>
          </a:xfrm>
        </p:grpSpPr>
        <p:pic>
          <p:nvPicPr>
            <p:cNvPr id="54292" name="Picture 2" descr="http://www.gasdetection.com/news2/hypertension.jpg"/>
            <p:cNvPicPr>
              <a:picLocks noChangeAspect="1" noChangeArrowheads="1"/>
            </p:cNvPicPr>
            <p:nvPr/>
          </p:nvPicPr>
          <p:blipFill>
            <a:blip r:embed="rId2" cstate="print"/>
            <a:srcRect/>
            <a:stretch>
              <a:fillRect/>
            </a:stretch>
          </p:blipFill>
          <p:spPr bwMode="auto">
            <a:xfrm>
              <a:off x="827585" y="2924944"/>
              <a:ext cx="1363917" cy="1309361"/>
            </a:xfrm>
            <a:prstGeom prst="rect">
              <a:avLst/>
            </a:prstGeom>
            <a:noFill/>
            <a:ln w="9525">
              <a:noFill/>
              <a:miter lim="800000"/>
              <a:headEnd/>
              <a:tailEnd/>
            </a:ln>
          </p:spPr>
        </p:pic>
        <p:pic>
          <p:nvPicPr>
            <p:cNvPr id="54293" name="Picture 4" descr="http://gladlylistening.files.wordpress.com/2011/02/salt-of-the-earth.jpg"/>
            <p:cNvPicPr>
              <a:picLocks noChangeAspect="1" noChangeArrowheads="1"/>
            </p:cNvPicPr>
            <p:nvPr/>
          </p:nvPicPr>
          <p:blipFill>
            <a:blip r:embed="rId3" cstate="print"/>
            <a:srcRect/>
            <a:stretch>
              <a:fillRect/>
            </a:stretch>
          </p:blipFill>
          <p:spPr bwMode="auto">
            <a:xfrm>
              <a:off x="3347864" y="3284984"/>
              <a:ext cx="716610" cy="1008112"/>
            </a:xfrm>
            <a:prstGeom prst="rect">
              <a:avLst/>
            </a:prstGeom>
            <a:noFill/>
            <a:ln w="9525">
              <a:noFill/>
              <a:miter lim="800000"/>
              <a:headEnd/>
              <a:tailEnd/>
            </a:ln>
          </p:spPr>
        </p:pic>
        <p:sp>
          <p:nvSpPr>
            <p:cNvPr id="54294" name="11 Metin kutusu"/>
            <p:cNvSpPr txBox="1">
              <a:spLocks noChangeArrowheads="1"/>
            </p:cNvSpPr>
            <p:nvPr/>
          </p:nvSpPr>
          <p:spPr bwMode="auto">
            <a:xfrm>
              <a:off x="2555776" y="3356992"/>
              <a:ext cx="292379" cy="584573"/>
            </a:xfrm>
            <a:prstGeom prst="rect">
              <a:avLst/>
            </a:prstGeom>
            <a:noFill/>
            <a:ln w="9525">
              <a:noFill/>
              <a:miter lim="800000"/>
              <a:headEnd/>
              <a:tailEnd/>
            </a:ln>
          </p:spPr>
          <p:txBody>
            <a:bodyPr wrap="none">
              <a:spAutoFit/>
            </a:bodyPr>
            <a:lstStyle/>
            <a:p>
              <a:r>
                <a:rPr lang="tr-TR" sz="3200" b="1"/>
                <a:t>+</a:t>
              </a:r>
              <a:endParaRPr lang="en-US" sz="3200" b="1"/>
            </a:p>
          </p:txBody>
        </p:sp>
        <p:sp>
          <p:nvSpPr>
            <p:cNvPr id="54295" name="12 Metin kutusu"/>
            <p:cNvSpPr txBox="1">
              <a:spLocks noChangeArrowheads="1"/>
            </p:cNvSpPr>
            <p:nvPr/>
          </p:nvSpPr>
          <p:spPr bwMode="auto">
            <a:xfrm>
              <a:off x="539552" y="2564904"/>
              <a:ext cx="1291083" cy="369205"/>
            </a:xfrm>
            <a:prstGeom prst="rect">
              <a:avLst/>
            </a:prstGeom>
            <a:noFill/>
            <a:ln w="9525">
              <a:noFill/>
              <a:miter lim="800000"/>
              <a:headEnd/>
              <a:tailEnd/>
            </a:ln>
          </p:spPr>
          <p:txBody>
            <a:bodyPr wrap="none">
              <a:spAutoFit/>
            </a:bodyPr>
            <a:lstStyle/>
            <a:p>
              <a:r>
                <a:rPr lang="tr-TR"/>
                <a:t>Tansiyon Hastası</a:t>
              </a:r>
              <a:endParaRPr lang="en-US"/>
            </a:p>
          </p:txBody>
        </p:sp>
        <p:sp>
          <p:nvSpPr>
            <p:cNvPr id="54296" name="13 Metin kutusu"/>
            <p:cNvSpPr txBox="1">
              <a:spLocks noChangeArrowheads="1"/>
            </p:cNvSpPr>
            <p:nvPr/>
          </p:nvSpPr>
          <p:spPr bwMode="auto">
            <a:xfrm>
              <a:off x="2956684" y="2564904"/>
              <a:ext cx="987259" cy="369205"/>
            </a:xfrm>
            <a:prstGeom prst="rect">
              <a:avLst/>
            </a:prstGeom>
            <a:noFill/>
            <a:ln w="9525">
              <a:noFill/>
              <a:miter lim="800000"/>
              <a:headEnd/>
              <a:tailEnd/>
            </a:ln>
          </p:spPr>
          <p:txBody>
            <a:bodyPr wrap="none">
              <a:spAutoFit/>
            </a:bodyPr>
            <a:lstStyle/>
            <a:p>
              <a:r>
                <a:rPr lang="tr-TR"/>
                <a:t>Tuzsuz diyet</a:t>
              </a:r>
              <a:endParaRPr lang="en-US"/>
            </a:p>
          </p:txBody>
        </p:sp>
        <p:sp>
          <p:nvSpPr>
            <p:cNvPr id="54297" name="14 Metin kutusu"/>
            <p:cNvSpPr txBox="1">
              <a:spLocks noChangeArrowheads="1"/>
            </p:cNvSpPr>
            <p:nvPr/>
          </p:nvSpPr>
          <p:spPr bwMode="auto">
            <a:xfrm>
              <a:off x="4572000" y="3356992"/>
              <a:ext cx="292379" cy="584573"/>
            </a:xfrm>
            <a:prstGeom prst="rect">
              <a:avLst/>
            </a:prstGeom>
            <a:noFill/>
            <a:ln w="9525">
              <a:noFill/>
              <a:miter lim="800000"/>
              <a:headEnd/>
              <a:tailEnd/>
            </a:ln>
          </p:spPr>
          <p:txBody>
            <a:bodyPr wrap="none">
              <a:spAutoFit/>
            </a:bodyPr>
            <a:lstStyle/>
            <a:p>
              <a:r>
                <a:rPr lang="tr-TR" sz="3200" b="1"/>
                <a:t>=</a:t>
              </a:r>
              <a:endParaRPr lang="en-US" sz="3200" b="1"/>
            </a:p>
          </p:txBody>
        </p:sp>
      </p:grpSp>
      <p:sp>
        <p:nvSpPr>
          <p:cNvPr id="16" name="15 Metin kutusu"/>
          <p:cNvSpPr txBox="1">
            <a:spLocks noChangeArrowheads="1"/>
          </p:cNvSpPr>
          <p:nvPr/>
        </p:nvSpPr>
        <p:spPr bwMode="auto">
          <a:xfrm>
            <a:off x="7344834" y="3357564"/>
            <a:ext cx="2325317" cy="461665"/>
          </a:xfrm>
          <a:prstGeom prst="rect">
            <a:avLst/>
          </a:prstGeom>
          <a:noFill/>
          <a:ln w="9525">
            <a:noFill/>
            <a:miter lim="800000"/>
            <a:headEnd/>
            <a:tailEnd/>
          </a:ln>
        </p:spPr>
        <p:txBody>
          <a:bodyPr wrap="none">
            <a:spAutoFit/>
          </a:bodyPr>
          <a:lstStyle/>
          <a:p>
            <a:r>
              <a:rPr lang="tr-TR" sz="2400" b="1"/>
              <a:t>Normal Tansiyon</a:t>
            </a:r>
            <a:endParaRPr lang="en-US" sz="2400" b="1"/>
          </a:p>
        </p:txBody>
      </p:sp>
      <p:grpSp>
        <p:nvGrpSpPr>
          <p:cNvPr id="4" name="26 Grup"/>
          <p:cNvGrpSpPr>
            <a:grpSpLocks/>
          </p:cNvGrpSpPr>
          <p:nvPr/>
        </p:nvGrpSpPr>
        <p:grpSpPr bwMode="auto">
          <a:xfrm>
            <a:off x="719667" y="4652964"/>
            <a:ext cx="5766612" cy="1728787"/>
            <a:chOff x="539552" y="4869160"/>
            <a:chExt cx="4324827" cy="1728192"/>
          </a:xfrm>
        </p:grpSpPr>
        <p:pic>
          <p:nvPicPr>
            <p:cNvPr id="54286" name="Picture 2" descr="http://www.gasdetection.com/news2/hypertension.jpg"/>
            <p:cNvPicPr>
              <a:picLocks noChangeAspect="1" noChangeArrowheads="1"/>
            </p:cNvPicPr>
            <p:nvPr/>
          </p:nvPicPr>
          <p:blipFill>
            <a:blip r:embed="rId2" cstate="print"/>
            <a:srcRect/>
            <a:stretch>
              <a:fillRect/>
            </a:stretch>
          </p:blipFill>
          <p:spPr bwMode="auto">
            <a:xfrm>
              <a:off x="827585" y="5229200"/>
              <a:ext cx="1363917" cy="1309361"/>
            </a:xfrm>
            <a:prstGeom prst="rect">
              <a:avLst/>
            </a:prstGeom>
            <a:noFill/>
            <a:ln w="9525">
              <a:noFill/>
              <a:miter lim="800000"/>
              <a:headEnd/>
              <a:tailEnd/>
            </a:ln>
          </p:spPr>
        </p:pic>
        <p:pic>
          <p:nvPicPr>
            <p:cNvPr id="54287" name="Picture 4" descr="http://gladlylistening.files.wordpress.com/2011/02/salt-of-the-earth.jpg"/>
            <p:cNvPicPr>
              <a:picLocks noChangeAspect="1" noChangeArrowheads="1"/>
            </p:cNvPicPr>
            <p:nvPr/>
          </p:nvPicPr>
          <p:blipFill>
            <a:blip r:embed="rId3" cstate="print"/>
            <a:srcRect/>
            <a:stretch>
              <a:fillRect/>
            </a:stretch>
          </p:blipFill>
          <p:spPr bwMode="auto">
            <a:xfrm>
              <a:off x="3347864" y="5589240"/>
              <a:ext cx="716610" cy="1008112"/>
            </a:xfrm>
            <a:prstGeom prst="rect">
              <a:avLst/>
            </a:prstGeom>
            <a:noFill/>
            <a:ln w="9525">
              <a:noFill/>
              <a:miter lim="800000"/>
              <a:headEnd/>
              <a:tailEnd/>
            </a:ln>
          </p:spPr>
        </p:pic>
        <p:sp>
          <p:nvSpPr>
            <p:cNvPr id="54288" name="18 Metin kutusu"/>
            <p:cNvSpPr txBox="1">
              <a:spLocks noChangeArrowheads="1"/>
            </p:cNvSpPr>
            <p:nvPr/>
          </p:nvSpPr>
          <p:spPr bwMode="auto">
            <a:xfrm>
              <a:off x="2555776" y="5661248"/>
              <a:ext cx="292379" cy="584574"/>
            </a:xfrm>
            <a:prstGeom prst="rect">
              <a:avLst/>
            </a:prstGeom>
            <a:noFill/>
            <a:ln w="9525">
              <a:noFill/>
              <a:miter lim="800000"/>
              <a:headEnd/>
              <a:tailEnd/>
            </a:ln>
          </p:spPr>
          <p:txBody>
            <a:bodyPr wrap="none">
              <a:spAutoFit/>
            </a:bodyPr>
            <a:lstStyle/>
            <a:p>
              <a:r>
                <a:rPr lang="tr-TR" sz="3200" b="1"/>
                <a:t>+</a:t>
              </a:r>
              <a:endParaRPr lang="en-US" sz="3200" b="1"/>
            </a:p>
          </p:txBody>
        </p:sp>
        <p:sp>
          <p:nvSpPr>
            <p:cNvPr id="54289" name="19 Metin kutusu"/>
            <p:cNvSpPr txBox="1">
              <a:spLocks noChangeArrowheads="1"/>
            </p:cNvSpPr>
            <p:nvPr/>
          </p:nvSpPr>
          <p:spPr bwMode="auto">
            <a:xfrm>
              <a:off x="539552" y="4869160"/>
              <a:ext cx="1291083" cy="369205"/>
            </a:xfrm>
            <a:prstGeom prst="rect">
              <a:avLst/>
            </a:prstGeom>
            <a:noFill/>
            <a:ln w="9525">
              <a:noFill/>
              <a:miter lim="800000"/>
              <a:headEnd/>
              <a:tailEnd/>
            </a:ln>
          </p:spPr>
          <p:txBody>
            <a:bodyPr wrap="none">
              <a:spAutoFit/>
            </a:bodyPr>
            <a:lstStyle/>
            <a:p>
              <a:r>
                <a:rPr lang="tr-TR"/>
                <a:t>Tansiyon Hastası</a:t>
              </a:r>
              <a:endParaRPr lang="en-US"/>
            </a:p>
          </p:txBody>
        </p:sp>
        <p:sp>
          <p:nvSpPr>
            <p:cNvPr id="54290" name="20 Metin kutusu"/>
            <p:cNvSpPr txBox="1">
              <a:spLocks noChangeArrowheads="1"/>
            </p:cNvSpPr>
            <p:nvPr/>
          </p:nvSpPr>
          <p:spPr bwMode="auto">
            <a:xfrm>
              <a:off x="3507149" y="4869160"/>
              <a:ext cx="371821" cy="369205"/>
            </a:xfrm>
            <a:prstGeom prst="rect">
              <a:avLst/>
            </a:prstGeom>
            <a:noFill/>
            <a:ln w="9525">
              <a:noFill/>
              <a:miter lim="800000"/>
              <a:headEnd/>
              <a:tailEnd/>
            </a:ln>
          </p:spPr>
          <p:txBody>
            <a:bodyPr wrap="none">
              <a:spAutoFit/>
            </a:bodyPr>
            <a:lstStyle/>
            <a:p>
              <a:r>
                <a:rPr lang="tr-TR"/>
                <a:t>Tuz</a:t>
              </a:r>
              <a:endParaRPr lang="en-US"/>
            </a:p>
          </p:txBody>
        </p:sp>
        <p:sp>
          <p:nvSpPr>
            <p:cNvPr id="54291" name="21 Metin kutusu"/>
            <p:cNvSpPr txBox="1">
              <a:spLocks noChangeArrowheads="1"/>
            </p:cNvSpPr>
            <p:nvPr/>
          </p:nvSpPr>
          <p:spPr bwMode="auto">
            <a:xfrm>
              <a:off x="4572000" y="5661248"/>
              <a:ext cx="292379" cy="584574"/>
            </a:xfrm>
            <a:prstGeom prst="rect">
              <a:avLst/>
            </a:prstGeom>
            <a:noFill/>
            <a:ln w="9525">
              <a:noFill/>
              <a:miter lim="800000"/>
              <a:headEnd/>
              <a:tailEnd/>
            </a:ln>
          </p:spPr>
          <p:txBody>
            <a:bodyPr wrap="none">
              <a:spAutoFit/>
            </a:bodyPr>
            <a:lstStyle/>
            <a:p>
              <a:r>
                <a:rPr lang="tr-TR" sz="3200" b="1"/>
                <a:t>=</a:t>
              </a:r>
              <a:endParaRPr lang="en-US" sz="3200" b="1"/>
            </a:p>
          </p:txBody>
        </p:sp>
      </p:grpSp>
      <p:sp>
        <p:nvSpPr>
          <p:cNvPr id="23" name="22 Metin kutusu"/>
          <p:cNvSpPr txBox="1">
            <a:spLocks noChangeArrowheads="1"/>
          </p:cNvSpPr>
          <p:nvPr/>
        </p:nvSpPr>
        <p:spPr bwMode="auto">
          <a:xfrm>
            <a:off x="7344833" y="5516563"/>
            <a:ext cx="2253246" cy="461665"/>
          </a:xfrm>
          <a:prstGeom prst="rect">
            <a:avLst/>
          </a:prstGeom>
          <a:noFill/>
          <a:ln w="9525">
            <a:noFill/>
            <a:miter lim="800000"/>
            <a:headEnd/>
            <a:tailEnd/>
          </a:ln>
        </p:spPr>
        <p:txBody>
          <a:bodyPr wrap="none">
            <a:spAutoFit/>
          </a:bodyPr>
          <a:lstStyle/>
          <a:p>
            <a:r>
              <a:rPr lang="tr-TR" sz="2400" b="1"/>
              <a:t>Yüksek Tansiyon</a:t>
            </a:r>
            <a:endParaRPr lang="en-US" sz="2400" b="1"/>
          </a:p>
        </p:txBody>
      </p:sp>
      <p:sp>
        <p:nvSpPr>
          <p:cNvPr id="24" name="23 Metin kutusu"/>
          <p:cNvSpPr txBox="1">
            <a:spLocks noChangeArrowheads="1"/>
          </p:cNvSpPr>
          <p:nvPr/>
        </p:nvSpPr>
        <p:spPr bwMode="auto">
          <a:xfrm>
            <a:off x="3119967" y="4365625"/>
            <a:ext cx="3403496" cy="369332"/>
          </a:xfrm>
          <a:prstGeom prst="rect">
            <a:avLst/>
          </a:prstGeom>
          <a:noFill/>
          <a:ln w="9525">
            <a:noFill/>
            <a:miter lim="800000"/>
            <a:headEnd/>
            <a:tailEnd/>
          </a:ln>
        </p:spPr>
        <p:txBody>
          <a:bodyPr wrap="none">
            <a:spAutoFit/>
          </a:bodyPr>
          <a:lstStyle/>
          <a:p>
            <a:r>
              <a:rPr lang="tr-TR" b="1">
                <a:solidFill>
                  <a:srgbClr val="FF0000"/>
                </a:solidFill>
              </a:rPr>
              <a:t>5 yıl böyle devam ettikten sonra…</a:t>
            </a:r>
            <a:endParaRPr lang="en-US" b="1">
              <a:solidFill>
                <a:srgbClr val="FF0000"/>
              </a:solidFill>
            </a:endParaRPr>
          </a:p>
        </p:txBody>
      </p:sp>
      <p:sp>
        <p:nvSpPr>
          <p:cNvPr id="28" name="27 Metin kutusu"/>
          <p:cNvSpPr txBox="1">
            <a:spLocks noChangeArrowheads="1"/>
          </p:cNvSpPr>
          <p:nvPr/>
        </p:nvSpPr>
        <p:spPr bwMode="auto">
          <a:xfrm>
            <a:off x="4588934" y="2997200"/>
            <a:ext cx="607859" cy="1015663"/>
          </a:xfrm>
          <a:prstGeom prst="rect">
            <a:avLst/>
          </a:prstGeom>
          <a:noFill/>
          <a:ln w="9525">
            <a:noFill/>
            <a:miter lim="800000"/>
            <a:headEnd/>
            <a:tailEnd/>
          </a:ln>
        </p:spPr>
        <p:txBody>
          <a:bodyPr wrap="none">
            <a:spAutoFit/>
          </a:bodyPr>
          <a:lstStyle/>
          <a:p>
            <a:r>
              <a:rPr lang="tr-TR" sz="6000" b="1">
                <a:solidFill>
                  <a:srgbClr val="FF0000"/>
                </a:solidFill>
              </a:rPr>
              <a:t>X</a:t>
            </a:r>
            <a:endParaRPr lang="en-US" sz="3200" b="1">
              <a:solidFill>
                <a:srgbClr val="FF0000"/>
              </a:solidFill>
            </a:endParaRPr>
          </a:p>
        </p:txBody>
      </p:sp>
      <p:sp>
        <p:nvSpPr>
          <p:cNvPr id="29" name="28 Metin kutusu"/>
          <p:cNvSpPr txBox="1">
            <a:spLocks noChangeArrowheads="1"/>
          </p:cNvSpPr>
          <p:nvPr/>
        </p:nvSpPr>
        <p:spPr bwMode="auto">
          <a:xfrm>
            <a:off x="3107268" y="6309320"/>
            <a:ext cx="7929033" cy="369332"/>
          </a:xfrm>
          <a:prstGeom prst="rect">
            <a:avLst/>
          </a:prstGeom>
          <a:noFill/>
          <a:ln w="9525">
            <a:noFill/>
            <a:miter lim="800000"/>
            <a:headEnd/>
            <a:tailEnd/>
          </a:ln>
        </p:spPr>
        <p:txBody>
          <a:bodyPr wrap="square">
            <a:spAutoFit/>
          </a:bodyPr>
          <a:lstStyle/>
          <a:p>
            <a:r>
              <a:rPr lang="tr-TR" b="1" dirty="0">
                <a:solidFill>
                  <a:srgbClr val="FF0000"/>
                </a:solidFill>
              </a:rPr>
              <a:t>ÇÜNKÜ SİSTEM ARTIK BİR KERE BOZULMUŞTUR…</a:t>
            </a:r>
            <a:endParaRPr lang="en-US" b="1" dirty="0">
              <a:solidFill>
                <a:srgbClr val="FF0000"/>
              </a:solidFill>
            </a:endParaRPr>
          </a:p>
        </p:txBody>
      </p:sp>
    </p:spTree>
    <p:extLst>
      <p:ext uri="{BB962C8B-B14F-4D97-AF65-F5344CB8AC3E}">
        <p14:creationId xmlns:p14="http://schemas.microsoft.com/office/powerpoint/2010/main" xmlns="" val="3063490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6" grpId="0"/>
      <p:bldP spid="23" grpId="0"/>
      <p:bldP spid="24" grpId="0"/>
      <p:bldP spid="28" grpId="0"/>
      <p:bldP spid="2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latin typeface="Comic Sans MS" pitchFamily="66" charset="0"/>
              </a:rPr>
              <a:t>GENÇLİKTE NEDEN BAĞIMLILIK İÇİN RİSKLİ </a:t>
            </a:r>
            <a:r>
              <a:rPr lang="tr-TR" dirty="0" smtClean="0"/>
              <a:t>?</a:t>
            </a:r>
            <a:endParaRPr lang="tr-TR" dirty="0"/>
          </a:p>
        </p:txBody>
      </p:sp>
      <p:pic>
        <p:nvPicPr>
          <p:cNvPr id="16386" name="Picture 2" descr="http://www.bagimlilik.info.tr/images/ne_kadar_zamanda_bagimli_olunur.jpg"/>
          <p:cNvPicPr>
            <a:picLocks noChangeAspect="1" noChangeArrowheads="1"/>
          </p:cNvPicPr>
          <p:nvPr/>
        </p:nvPicPr>
        <p:blipFill>
          <a:blip r:embed="rId3" cstate="print"/>
          <a:srcRect/>
          <a:stretch>
            <a:fillRect/>
          </a:stretch>
        </p:blipFill>
        <p:spPr bwMode="auto">
          <a:xfrm>
            <a:off x="7806055" y="2408555"/>
            <a:ext cx="3152775" cy="42672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17320" y="518160"/>
            <a:ext cx="9372600" cy="730568"/>
          </a:xfrm>
        </p:spPr>
        <p:txBody>
          <a:bodyPr>
            <a:normAutofit/>
          </a:bodyPr>
          <a:lstStyle/>
          <a:p>
            <a:pPr algn="ctr"/>
            <a:r>
              <a:rPr lang="tr-TR" dirty="0" smtClean="0">
                <a:latin typeface="Comic Sans MS" pitchFamily="66" charset="0"/>
              </a:rPr>
              <a:t> RİSK ALMA DAVRANIŞI</a:t>
            </a:r>
            <a:endParaRPr lang="tr-TR" dirty="0">
              <a:latin typeface="Comic Sans MS" pitchFamily="66" charset="0"/>
            </a:endParaRPr>
          </a:p>
        </p:txBody>
      </p:sp>
      <p:pic>
        <p:nvPicPr>
          <p:cNvPr id="4" name="Picture 2" descr="İlgili resim"/>
          <p:cNvPicPr>
            <a:picLocks noGrp="1" noChangeAspect="1" noChangeArrowheads="1"/>
          </p:cNvPicPr>
          <p:nvPr>
            <p:ph idx="1"/>
          </p:nvPr>
        </p:nvPicPr>
        <p:blipFill>
          <a:blip r:embed="rId3" cstate="print"/>
          <a:srcRect/>
          <a:stretch>
            <a:fillRect/>
          </a:stretch>
        </p:blipFill>
        <p:spPr bwMode="auto">
          <a:xfrm>
            <a:off x="1018944" y="1395254"/>
            <a:ext cx="4574135" cy="4574135"/>
          </a:xfrm>
          <a:prstGeom prst="rect">
            <a:avLst/>
          </a:prstGeom>
          <a:noFill/>
        </p:spPr>
      </p:pic>
      <p:pic>
        <p:nvPicPr>
          <p:cNvPr id="5" name="Picture 4" descr="İlgili resim"/>
          <p:cNvPicPr>
            <a:picLocks noChangeAspect="1" noChangeArrowheads="1"/>
          </p:cNvPicPr>
          <p:nvPr/>
        </p:nvPicPr>
        <p:blipFill>
          <a:blip r:embed="rId4" cstate="print"/>
          <a:srcRect/>
          <a:stretch>
            <a:fillRect/>
          </a:stretch>
        </p:blipFill>
        <p:spPr bwMode="auto">
          <a:xfrm>
            <a:off x="5969456" y="1905000"/>
            <a:ext cx="5727841" cy="339852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latin typeface="Comic Sans MS" pitchFamily="66" charset="0"/>
            </a:endParaRPr>
          </a:p>
        </p:txBody>
      </p:sp>
      <p:sp>
        <p:nvSpPr>
          <p:cNvPr id="3" name="2 İçerik Yer Tutucusu"/>
          <p:cNvSpPr>
            <a:spLocks noGrp="1"/>
          </p:cNvSpPr>
          <p:nvPr>
            <p:ph idx="1"/>
          </p:nvPr>
        </p:nvSpPr>
        <p:spPr/>
        <p:txBody>
          <a:bodyPr/>
          <a:lstStyle/>
          <a:p>
            <a:r>
              <a:rPr lang="tr-TR" dirty="0" smtClean="0">
                <a:latin typeface="Comic Sans MS" pitchFamily="66" charset="0"/>
              </a:rPr>
              <a:t>AİDİYET</a:t>
            </a:r>
          </a:p>
          <a:p>
            <a:r>
              <a:rPr lang="tr-TR" dirty="0" smtClean="0">
                <a:latin typeface="Comic Sans MS" pitchFamily="66" charset="0"/>
              </a:rPr>
              <a:t>ARKADAŞ ETKİSİ</a:t>
            </a:r>
          </a:p>
          <a:p>
            <a:r>
              <a:rPr lang="tr-TR" dirty="0" smtClean="0">
                <a:latin typeface="Comic Sans MS" pitchFamily="66" charset="0"/>
              </a:rPr>
              <a:t>MERAK</a:t>
            </a:r>
          </a:p>
          <a:p>
            <a:r>
              <a:rPr lang="tr-TR" dirty="0" smtClean="0">
                <a:latin typeface="Comic Sans MS" pitchFamily="66" charset="0"/>
              </a:rPr>
              <a:t>DİKKAT EKSİKLİĞİ VE HİPERAKTİVİTE</a:t>
            </a:r>
          </a:p>
          <a:p>
            <a:r>
              <a:rPr lang="tr-TR" dirty="0" smtClean="0">
                <a:latin typeface="Comic Sans MS" pitchFamily="66" charset="0"/>
              </a:rPr>
              <a:t>DAVRANIM BOZUKLUKLARI</a:t>
            </a:r>
          </a:p>
          <a:p>
            <a:r>
              <a:rPr lang="tr-TR" dirty="0" smtClean="0">
                <a:latin typeface="Comic Sans MS" pitchFamily="66" charset="0"/>
              </a:rPr>
              <a:t>ERGENLİĞİN RİSK ALMA ÖZELLİĞİ,”BANA BİR ŞEY OLMAZ DÜŞÜNCESİ”</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BAÄIMLILIK YOLU ile ilgili gÃ¶rsel sonucu"/>
          <p:cNvPicPr>
            <a:picLocks noChangeAspect="1" noChangeArrowheads="1"/>
          </p:cNvPicPr>
          <p:nvPr/>
        </p:nvPicPr>
        <p:blipFill>
          <a:blip r:embed="rId2" cstate="print"/>
          <a:srcRect/>
          <a:stretch>
            <a:fillRect/>
          </a:stretch>
        </p:blipFill>
        <p:spPr bwMode="auto">
          <a:xfrm>
            <a:off x="5535295" y="2628582"/>
            <a:ext cx="5715000" cy="3676651"/>
          </a:xfrm>
          <a:prstGeom prst="rect">
            <a:avLst/>
          </a:prstGeom>
          <a:noFill/>
        </p:spPr>
      </p:pic>
      <p:sp>
        <p:nvSpPr>
          <p:cNvPr id="2" name="1 Başlık"/>
          <p:cNvSpPr>
            <a:spLocks noGrp="1"/>
          </p:cNvSpPr>
          <p:nvPr>
            <p:ph type="title"/>
          </p:nvPr>
        </p:nvSpPr>
        <p:spPr/>
        <p:txBody>
          <a:bodyPr/>
          <a:lstStyle/>
          <a:p>
            <a:r>
              <a:rPr lang="tr-TR" b="1" dirty="0" smtClean="0">
                <a:latin typeface="Comic Sans MS" pitchFamily="66" charset="0"/>
              </a:rPr>
              <a:t>ÖNEMLİ!</a:t>
            </a:r>
            <a:endParaRPr lang="tr-TR" b="1" dirty="0">
              <a:latin typeface="Comic Sans MS" pitchFamily="66" charset="0"/>
            </a:endParaRPr>
          </a:p>
        </p:txBody>
      </p:sp>
      <p:sp>
        <p:nvSpPr>
          <p:cNvPr id="3" name="2 İçerik Yer Tutucusu"/>
          <p:cNvSpPr>
            <a:spLocks noGrp="1"/>
          </p:cNvSpPr>
          <p:nvPr>
            <p:ph idx="1"/>
          </p:nvPr>
        </p:nvSpPr>
        <p:spPr/>
        <p:txBody>
          <a:bodyPr/>
          <a:lstStyle/>
          <a:p>
            <a:r>
              <a:rPr lang="tr-TR" dirty="0" smtClean="0">
                <a:latin typeface="Comic Sans MS" pitchFamily="66" charset="0"/>
              </a:rPr>
              <a:t>MADDE KULLANIMI OLAN BİREYİ </a:t>
            </a:r>
          </a:p>
          <a:p>
            <a:pPr>
              <a:buNone/>
            </a:pPr>
            <a:r>
              <a:rPr lang="tr-TR" dirty="0" smtClean="0">
                <a:latin typeface="Comic Sans MS" pitchFamily="66" charset="0"/>
              </a:rPr>
              <a:t> FARK ETMEK 1,5-2 YILI ALIYOR.</a:t>
            </a:r>
            <a:endParaRPr lang="tr-TR" dirty="0">
              <a:latin typeface="Comic Sans MS" pitchFamily="66"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Comic Sans MS" pitchFamily="66" charset="0"/>
              </a:rPr>
              <a:t>ÖNEMLİ!</a:t>
            </a:r>
            <a:endParaRPr lang="tr-TR" b="1" dirty="0">
              <a:latin typeface="Comic Sans MS" pitchFamily="66" charset="0"/>
            </a:endParaRPr>
          </a:p>
        </p:txBody>
      </p:sp>
      <p:sp>
        <p:nvSpPr>
          <p:cNvPr id="3" name="2 İçerik Yer Tutucusu"/>
          <p:cNvSpPr>
            <a:spLocks noGrp="1"/>
          </p:cNvSpPr>
          <p:nvPr>
            <p:ph idx="1"/>
          </p:nvPr>
        </p:nvSpPr>
        <p:spPr>
          <a:xfrm>
            <a:off x="640080" y="5147945"/>
            <a:ext cx="10500360" cy="1390015"/>
          </a:xfrm>
        </p:spPr>
        <p:txBody>
          <a:bodyPr/>
          <a:lstStyle/>
          <a:p>
            <a:r>
              <a:rPr lang="tr-TR" dirty="0" smtClean="0">
                <a:latin typeface="Comic Sans MS" pitchFamily="66" charset="0"/>
              </a:rPr>
              <a:t>SİGARA VE ALKOL BAŞLANGIÇ MADDELERİDİR.</a:t>
            </a:r>
            <a:endParaRPr lang="tr-TR" dirty="0">
              <a:latin typeface="Comic Sans MS" pitchFamily="66" charset="0"/>
            </a:endParaRPr>
          </a:p>
        </p:txBody>
      </p:sp>
      <p:pic>
        <p:nvPicPr>
          <p:cNvPr id="52226" name="Picture 2" descr="Ä°lgili resim"/>
          <p:cNvPicPr>
            <a:picLocks noChangeAspect="1" noChangeArrowheads="1"/>
          </p:cNvPicPr>
          <p:nvPr/>
        </p:nvPicPr>
        <p:blipFill>
          <a:blip r:embed="rId2" cstate="print"/>
          <a:srcRect/>
          <a:stretch>
            <a:fillRect/>
          </a:stretch>
        </p:blipFill>
        <p:spPr bwMode="auto">
          <a:xfrm>
            <a:off x="3582671" y="1402080"/>
            <a:ext cx="7381874" cy="3690938"/>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Comic Sans MS" pitchFamily="66" charset="0"/>
              </a:rPr>
              <a:t>ÖNEMLİ!</a:t>
            </a:r>
            <a:endParaRPr lang="tr-TR" b="1" dirty="0">
              <a:latin typeface="Comic Sans MS" pitchFamily="66" charset="0"/>
            </a:endParaRPr>
          </a:p>
        </p:txBody>
      </p:sp>
      <p:sp>
        <p:nvSpPr>
          <p:cNvPr id="3" name="2 İçerik Yer Tutucusu"/>
          <p:cNvSpPr>
            <a:spLocks noGrp="1"/>
          </p:cNvSpPr>
          <p:nvPr>
            <p:ph idx="1"/>
          </p:nvPr>
        </p:nvSpPr>
        <p:spPr>
          <a:xfrm>
            <a:off x="838200" y="1825625"/>
            <a:ext cx="5821680" cy="4351338"/>
          </a:xfrm>
        </p:spPr>
        <p:txBody>
          <a:bodyPr/>
          <a:lstStyle/>
          <a:p>
            <a:r>
              <a:rPr lang="tr-TR" dirty="0" smtClean="0">
                <a:latin typeface="Comic Sans MS" pitchFamily="66" charset="0"/>
              </a:rPr>
              <a:t>HER AN ÇOCUK VE GENÇLER TARAFINDAN TAKİP EDİLİYORUZ!</a:t>
            </a:r>
            <a:endParaRPr lang="tr-TR" dirty="0">
              <a:latin typeface="Comic Sans MS" pitchFamily="66" charset="0"/>
            </a:endParaRPr>
          </a:p>
        </p:txBody>
      </p:sp>
      <p:pic>
        <p:nvPicPr>
          <p:cNvPr id="53250" name="Picture 2" descr="ÃOCUK,  TAKLÄ°T ile ilgili gÃ¶rsel sonucu"/>
          <p:cNvPicPr>
            <a:picLocks noChangeAspect="1" noChangeArrowheads="1"/>
          </p:cNvPicPr>
          <p:nvPr/>
        </p:nvPicPr>
        <p:blipFill>
          <a:blip r:embed="rId2" cstate="print"/>
          <a:srcRect/>
          <a:stretch>
            <a:fillRect/>
          </a:stretch>
        </p:blipFill>
        <p:spPr bwMode="auto">
          <a:xfrm>
            <a:off x="6873241" y="188976"/>
            <a:ext cx="4267200" cy="6166104"/>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5" name="Madde Bağımlılığı Çok Güzel Anlatılmış.mp4">
            <a:hlinkClick r:id="" action="ppaction://media"/>
          </p:cNvPr>
          <p:cNvPicPr>
            <a:picLocks noGrp="1" noRot="1" noChangeAspect="1"/>
          </p:cNvPicPr>
          <p:nvPr>
            <p:ph idx="1"/>
            <a:videoFile r:link="rId1"/>
          </p:nvPr>
        </p:nvPicPr>
        <p:blipFill>
          <a:blip r:embed="rId3" cstate="print"/>
          <a:stretch>
            <a:fillRect/>
          </a:stretch>
        </p:blipFill>
        <p:spPr>
          <a:xfrm>
            <a:off x="1188720" y="1432560"/>
            <a:ext cx="9951720" cy="43891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797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descr="http://marysclearings.com/wp-content/uploads/clockwise-circle-arrow.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947379" y="2348880"/>
            <a:ext cx="5164845" cy="3672408"/>
          </a:xfrm>
          <a:prstGeom prst="rect">
            <a:avLst/>
          </a:prstGeom>
          <a:noFill/>
        </p:spPr>
      </p:pic>
      <p:sp>
        <p:nvSpPr>
          <p:cNvPr id="2" name="1 Başlık"/>
          <p:cNvSpPr>
            <a:spLocks noGrp="1"/>
          </p:cNvSpPr>
          <p:nvPr>
            <p:ph type="title"/>
          </p:nvPr>
        </p:nvSpPr>
        <p:spPr>
          <a:xfrm>
            <a:off x="1104800" y="-90264"/>
            <a:ext cx="10751840" cy="1143000"/>
          </a:xfrm>
        </p:spPr>
        <p:txBody>
          <a:bodyPr/>
          <a:lstStyle/>
          <a:p>
            <a:r>
              <a:rPr lang="tr-TR" sz="2800" dirty="0" smtClean="0"/>
              <a:t>DEĞİŞİM DÖNGÜSÜNDEKİ YERİNİ BELİRLEYİN</a:t>
            </a:r>
            <a:endParaRPr lang="en-US" sz="2600" dirty="0"/>
          </a:p>
        </p:txBody>
      </p:sp>
      <p:sp>
        <p:nvSpPr>
          <p:cNvPr id="3" name="2 Yuvarlatılmış Dikdörtgen"/>
          <p:cNvSpPr/>
          <p:nvPr/>
        </p:nvSpPr>
        <p:spPr>
          <a:xfrm>
            <a:off x="4847861" y="2060848"/>
            <a:ext cx="1824203" cy="792088"/>
          </a:xfrm>
          <a:prstGeom prst="roundRect">
            <a:avLst/>
          </a:prstGeom>
          <a:solidFill>
            <a:schemeClr val="accent4"/>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t>Farkındalık </a:t>
            </a:r>
            <a:endParaRPr lang="en-US" b="1" dirty="0"/>
          </a:p>
        </p:txBody>
      </p:sp>
      <p:sp>
        <p:nvSpPr>
          <p:cNvPr id="4" name="3 Köşeleri Yuvarlanmış Dikdörtgen Belirtme Çizgisi"/>
          <p:cNvSpPr/>
          <p:nvPr/>
        </p:nvSpPr>
        <p:spPr>
          <a:xfrm>
            <a:off x="5615947" y="1052736"/>
            <a:ext cx="2496277" cy="792088"/>
          </a:xfrm>
          <a:prstGeom prst="wedgeRoundRectCallout">
            <a:avLst/>
          </a:prstGeom>
          <a:solidFill>
            <a:schemeClr val="accent4">
              <a:lumMod val="20000"/>
              <a:lumOff val="80000"/>
            </a:schemeClr>
          </a:solidFill>
          <a:ln>
            <a:solidFill>
              <a:schemeClr val="accent4"/>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smtClean="0">
                <a:solidFill>
                  <a:schemeClr val="tx1"/>
                </a:solidFill>
              </a:rPr>
              <a:t>“Benim içmem bir sorun ama bırakmayı düşünmüyorum”</a:t>
            </a:r>
            <a:endParaRPr lang="en-US" sz="1400" dirty="0">
              <a:solidFill>
                <a:schemeClr val="tx1"/>
              </a:solidFill>
            </a:endParaRPr>
          </a:p>
        </p:txBody>
      </p:sp>
      <p:sp>
        <p:nvSpPr>
          <p:cNvPr id="5" name="4 Yuvarlatılmış Dikdörtgen"/>
          <p:cNvSpPr/>
          <p:nvPr/>
        </p:nvSpPr>
        <p:spPr>
          <a:xfrm>
            <a:off x="8784299" y="2060848"/>
            <a:ext cx="1824203" cy="792088"/>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t>Farkındalık öncesi </a:t>
            </a:r>
            <a:endParaRPr lang="en-US" b="1" dirty="0"/>
          </a:p>
        </p:txBody>
      </p:sp>
      <p:sp>
        <p:nvSpPr>
          <p:cNvPr id="6" name="5 Köşeleri Yuvarlanmış Dikdörtgen Belirtme Çizgisi"/>
          <p:cNvSpPr/>
          <p:nvPr/>
        </p:nvSpPr>
        <p:spPr>
          <a:xfrm>
            <a:off x="8400256" y="1124744"/>
            <a:ext cx="3311691" cy="720080"/>
          </a:xfrm>
          <a:prstGeom prst="wedgeRoundRectCallout">
            <a:avLst/>
          </a:prstGeom>
          <a:solidFill>
            <a:schemeClr val="accent2">
              <a:lumMod val="20000"/>
              <a:lumOff val="80000"/>
            </a:schemeClr>
          </a:solidFill>
          <a:ln>
            <a:solidFill>
              <a:schemeClr val="accent2"/>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smtClean="0">
                <a:solidFill>
                  <a:schemeClr val="tx1"/>
                </a:solidFill>
              </a:rPr>
              <a:t>“Benim içmem bir problem değil. Bırakmak veya azaltmak istemiyorum”</a:t>
            </a:r>
            <a:endParaRPr lang="en-US" sz="1400" dirty="0">
              <a:solidFill>
                <a:schemeClr val="tx1"/>
              </a:solidFill>
            </a:endParaRPr>
          </a:p>
        </p:txBody>
      </p:sp>
      <p:sp>
        <p:nvSpPr>
          <p:cNvPr id="7" name="6 Yuvarlatılmış Dikdörtgen"/>
          <p:cNvSpPr/>
          <p:nvPr/>
        </p:nvSpPr>
        <p:spPr>
          <a:xfrm>
            <a:off x="5519936" y="5445224"/>
            <a:ext cx="1824203" cy="792088"/>
          </a:xfrm>
          <a:prstGeom prst="roundRect">
            <a:avLst/>
          </a:prstGeom>
          <a:solidFill>
            <a:schemeClr val="accent3"/>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t>Eylem</a:t>
            </a:r>
            <a:endParaRPr lang="en-US" b="1" dirty="0"/>
          </a:p>
        </p:txBody>
      </p:sp>
      <p:sp>
        <p:nvSpPr>
          <p:cNvPr id="8" name="7 Köşeleri Yuvarlanmış Dikdörtgen Belirtme Çizgisi"/>
          <p:cNvSpPr/>
          <p:nvPr/>
        </p:nvSpPr>
        <p:spPr>
          <a:xfrm>
            <a:off x="7824192" y="5445224"/>
            <a:ext cx="1920213" cy="648072"/>
          </a:xfrm>
          <a:prstGeom prst="wedgeRoundRectCallout">
            <a:avLst>
              <a:gd name="adj1" fmla="val -65037"/>
              <a:gd name="adj2" fmla="val 17850"/>
              <a:gd name="adj3" fmla="val 16667"/>
            </a:avLst>
          </a:prstGeom>
          <a:solidFill>
            <a:schemeClr val="accent3">
              <a:lumMod val="40000"/>
              <a:lumOff val="60000"/>
            </a:schemeClr>
          </a:solid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smtClean="0">
                <a:solidFill>
                  <a:schemeClr val="tx1"/>
                </a:solidFill>
              </a:rPr>
              <a:t>“İçmeyi bıraktım.”</a:t>
            </a:r>
            <a:endParaRPr lang="en-US" sz="1400" dirty="0">
              <a:solidFill>
                <a:schemeClr val="tx1"/>
              </a:solidFill>
            </a:endParaRPr>
          </a:p>
        </p:txBody>
      </p:sp>
      <p:sp>
        <p:nvSpPr>
          <p:cNvPr id="9" name="8 Yuvarlatılmış Dikdörtgen"/>
          <p:cNvSpPr/>
          <p:nvPr/>
        </p:nvSpPr>
        <p:spPr>
          <a:xfrm>
            <a:off x="7248128" y="3861048"/>
            <a:ext cx="1824203" cy="792088"/>
          </a:xfrm>
          <a:prstGeom prst="roundRect">
            <a:avLst/>
          </a:prstGeom>
          <a:solidFill>
            <a:schemeClr val="accent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schemeClr val="tx1"/>
                </a:solidFill>
              </a:rPr>
              <a:t>Hazırlık </a:t>
            </a:r>
            <a:endParaRPr lang="en-US" b="1" dirty="0">
              <a:solidFill>
                <a:schemeClr val="tx1"/>
              </a:solidFill>
            </a:endParaRPr>
          </a:p>
        </p:txBody>
      </p:sp>
      <p:sp>
        <p:nvSpPr>
          <p:cNvPr id="10" name="9 Köşeleri Yuvarlanmış Dikdörtgen Belirtme Çizgisi"/>
          <p:cNvSpPr/>
          <p:nvPr/>
        </p:nvSpPr>
        <p:spPr>
          <a:xfrm>
            <a:off x="9456374" y="3861048"/>
            <a:ext cx="1920213" cy="792088"/>
          </a:xfrm>
          <a:prstGeom prst="wedgeRoundRectCallout">
            <a:avLst>
              <a:gd name="adj1" fmla="val -65841"/>
              <a:gd name="adj2" fmla="val 4861"/>
              <a:gd name="adj3" fmla="val 16667"/>
            </a:avLst>
          </a:prstGeom>
          <a:solidFill>
            <a:schemeClr val="accent6">
              <a:lumMod val="40000"/>
              <a:lumOff val="60000"/>
            </a:schemeClr>
          </a:solidFill>
          <a:ln>
            <a:solidFill>
              <a:schemeClr val="accent6"/>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smtClean="0">
                <a:solidFill>
                  <a:schemeClr val="tx1"/>
                </a:solidFill>
              </a:rPr>
              <a:t>“İçmeyi bir süre sonra bırakacağım.”</a:t>
            </a:r>
            <a:endParaRPr lang="en-US" sz="1400" dirty="0">
              <a:solidFill>
                <a:schemeClr val="tx1"/>
              </a:solidFill>
            </a:endParaRPr>
          </a:p>
        </p:txBody>
      </p:sp>
      <p:sp>
        <p:nvSpPr>
          <p:cNvPr id="11" name="10 Yuvarlatılmış Dikdörtgen"/>
          <p:cNvSpPr/>
          <p:nvPr/>
        </p:nvSpPr>
        <p:spPr>
          <a:xfrm>
            <a:off x="2351584" y="4581128"/>
            <a:ext cx="1824203" cy="792088"/>
          </a:xfrm>
          <a:prstGeom prst="roundRect">
            <a:avLst/>
          </a:prstGeom>
          <a:solidFill>
            <a:schemeClr val="accent5"/>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t>Sürdürme </a:t>
            </a:r>
            <a:endParaRPr lang="en-US" b="1" dirty="0"/>
          </a:p>
        </p:txBody>
      </p:sp>
      <p:sp>
        <p:nvSpPr>
          <p:cNvPr id="12" name="11 Köşeleri Yuvarlanmış Dikdörtgen Belirtme Çizgisi"/>
          <p:cNvSpPr/>
          <p:nvPr/>
        </p:nvSpPr>
        <p:spPr>
          <a:xfrm>
            <a:off x="143339" y="4653136"/>
            <a:ext cx="1920213" cy="648072"/>
          </a:xfrm>
          <a:prstGeom prst="wedgeRoundRectCallout">
            <a:avLst>
              <a:gd name="adj1" fmla="val 58734"/>
              <a:gd name="adj2" fmla="val -23230"/>
              <a:gd name="adj3" fmla="val 16667"/>
            </a:avLst>
          </a:prstGeom>
          <a:solidFill>
            <a:schemeClr val="accent5">
              <a:lumMod val="20000"/>
              <a:lumOff val="80000"/>
            </a:schemeClr>
          </a:solidFill>
          <a:ln>
            <a:solidFill>
              <a:srgbClr val="014CFF"/>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smtClean="0">
                <a:solidFill>
                  <a:schemeClr val="tx1"/>
                </a:solidFill>
              </a:rPr>
              <a:t>“Bir aydır içmiyorum”</a:t>
            </a:r>
            <a:endParaRPr lang="en-US" sz="1400" dirty="0">
              <a:solidFill>
                <a:schemeClr val="tx1"/>
              </a:solidFill>
            </a:endParaRPr>
          </a:p>
        </p:txBody>
      </p:sp>
      <p:sp>
        <p:nvSpPr>
          <p:cNvPr id="13" name="12 Yuvarlatılmış Dikdörtgen"/>
          <p:cNvSpPr/>
          <p:nvPr/>
        </p:nvSpPr>
        <p:spPr>
          <a:xfrm>
            <a:off x="2255573" y="2924944"/>
            <a:ext cx="1824203" cy="792088"/>
          </a:xfrm>
          <a:prstGeom prst="round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t>Yeniden başlama</a:t>
            </a:r>
            <a:endParaRPr lang="en-US" b="1" dirty="0"/>
          </a:p>
        </p:txBody>
      </p:sp>
      <p:sp>
        <p:nvSpPr>
          <p:cNvPr id="14" name="13 Köşeleri Yuvarlanmış Dikdörtgen Belirtme Çizgisi"/>
          <p:cNvSpPr/>
          <p:nvPr/>
        </p:nvSpPr>
        <p:spPr>
          <a:xfrm>
            <a:off x="1295467" y="1988840"/>
            <a:ext cx="1920213" cy="648072"/>
          </a:xfrm>
          <a:prstGeom prst="wedgeRoundRectCallout">
            <a:avLst>
              <a:gd name="adj1" fmla="val 26586"/>
              <a:gd name="adj2" fmla="val 67858"/>
              <a:gd name="adj3" fmla="val 16667"/>
            </a:avLst>
          </a:prstGeom>
          <a:solidFill>
            <a:schemeClr val="bg1">
              <a:lumMod val="85000"/>
            </a:schemeClr>
          </a:solidFill>
          <a:ln>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smtClean="0">
                <a:solidFill>
                  <a:schemeClr val="tx1"/>
                </a:solidFill>
              </a:rPr>
              <a:t>"Tekrar içmeye başladım"</a:t>
            </a:r>
            <a:endParaRPr lang="en-US" sz="1400" dirty="0">
              <a:solidFill>
                <a:schemeClr val="tx1"/>
              </a:solidFill>
            </a:endParaRPr>
          </a:p>
        </p:txBody>
      </p:sp>
      <p:sp>
        <p:nvSpPr>
          <p:cNvPr id="15" name="14 Metin kutusu"/>
          <p:cNvSpPr txBox="1"/>
          <p:nvPr/>
        </p:nvSpPr>
        <p:spPr>
          <a:xfrm>
            <a:off x="4367810" y="2886036"/>
            <a:ext cx="3168351" cy="646331"/>
          </a:xfrm>
          <a:prstGeom prst="rect">
            <a:avLst/>
          </a:prstGeom>
          <a:noFill/>
        </p:spPr>
        <p:txBody>
          <a:bodyPr wrap="square" rtlCol="0">
            <a:spAutoFit/>
          </a:bodyPr>
          <a:lstStyle/>
          <a:p>
            <a:pPr algn="ctr"/>
            <a:r>
              <a:rPr lang="tr-TR" sz="1200" dirty="0" smtClean="0">
                <a:latin typeface="+mj-lt"/>
              </a:rPr>
              <a:t>Maddenin kendisini olumsuz yönde etkilediğinin farkındadır. Ancak henüz madde kullanımını bırakmayı düşünmemektedir</a:t>
            </a:r>
            <a:endParaRPr lang="en-US" sz="1200" dirty="0">
              <a:latin typeface="+mj-lt"/>
            </a:endParaRPr>
          </a:p>
        </p:txBody>
      </p:sp>
      <p:sp>
        <p:nvSpPr>
          <p:cNvPr id="16" name="15 Metin kutusu"/>
          <p:cNvSpPr txBox="1"/>
          <p:nvPr/>
        </p:nvSpPr>
        <p:spPr>
          <a:xfrm>
            <a:off x="8208235" y="2924945"/>
            <a:ext cx="3072341" cy="461665"/>
          </a:xfrm>
          <a:prstGeom prst="rect">
            <a:avLst/>
          </a:prstGeom>
          <a:solidFill>
            <a:schemeClr val="bg1"/>
          </a:solidFill>
        </p:spPr>
        <p:txBody>
          <a:bodyPr wrap="square" rtlCol="0">
            <a:spAutoFit/>
          </a:bodyPr>
          <a:lstStyle/>
          <a:p>
            <a:pPr algn="ctr"/>
            <a:r>
              <a:rPr lang="tr-TR" sz="1200" dirty="0" smtClean="0">
                <a:latin typeface="+mj-lt"/>
              </a:rPr>
              <a:t>Kişi bu evrede madde kullanımının getirdiği olumsuz etkilerin farkında değildir.</a:t>
            </a:r>
            <a:endParaRPr lang="en-US" sz="1200" dirty="0">
              <a:latin typeface="+mj-lt"/>
            </a:endParaRPr>
          </a:p>
        </p:txBody>
      </p:sp>
      <p:sp>
        <p:nvSpPr>
          <p:cNvPr id="17" name="16 Metin kutusu"/>
          <p:cNvSpPr txBox="1"/>
          <p:nvPr/>
        </p:nvSpPr>
        <p:spPr>
          <a:xfrm>
            <a:off x="6288022" y="4725145"/>
            <a:ext cx="3936437" cy="461665"/>
          </a:xfrm>
          <a:prstGeom prst="rect">
            <a:avLst/>
          </a:prstGeom>
          <a:solidFill>
            <a:schemeClr val="bg1"/>
          </a:solidFill>
        </p:spPr>
        <p:txBody>
          <a:bodyPr wrap="square" rtlCol="0">
            <a:spAutoFit/>
          </a:bodyPr>
          <a:lstStyle/>
          <a:p>
            <a:pPr algn="ctr"/>
            <a:r>
              <a:rPr lang="tr-TR" sz="1200" dirty="0" smtClean="0">
                <a:latin typeface="+mj-lt"/>
              </a:rPr>
              <a:t>Maddeyi bırakmayı istemektedir. Ancak bırakmak için henüz bir eyleme geçmemiştir.</a:t>
            </a:r>
            <a:endParaRPr lang="en-US" sz="1200" dirty="0">
              <a:latin typeface="+mj-lt"/>
            </a:endParaRPr>
          </a:p>
        </p:txBody>
      </p:sp>
      <p:sp>
        <p:nvSpPr>
          <p:cNvPr id="18" name="17 Metin kutusu"/>
          <p:cNvSpPr txBox="1"/>
          <p:nvPr/>
        </p:nvSpPr>
        <p:spPr>
          <a:xfrm>
            <a:off x="4463819" y="6351712"/>
            <a:ext cx="4224469" cy="461665"/>
          </a:xfrm>
          <a:prstGeom prst="rect">
            <a:avLst/>
          </a:prstGeom>
          <a:solidFill>
            <a:schemeClr val="bg1"/>
          </a:solidFill>
        </p:spPr>
        <p:txBody>
          <a:bodyPr wrap="square" rtlCol="0">
            <a:spAutoFit/>
          </a:bodyPr>
          <a:lstStyle/>
          <a:p>
            <a:pPr algn="ctr"/>
            <a:r>
              <a:rPr lang="tr-TR" sz="1200" dirty="0" smtClean="0">
                <a:latin typeface="+mj-lt"/>
              </a:rPr>
              <a:t>Kişi bu evrede kullandığı maddeyi bırakmıştır. Ancak bu evrede tekrar başlama riski vardır.</a:t>
            </a:r>
            <a:endParaRPr lang="en-US" sz="1200" dirty="0">
              <a:latin typeface="+mj-lt"/>
            </a:endParaRPr>
          </a:p>
        </p:txBody>
      </p:sp>
      <p:sp>
        <p:nvSpPr>
          <p:cNvPr id="19" name="18 Metin kutusu"/>
          <p:cNvSpPr txBox="1"/>
          <p:nvPr/>
        </p:nvSpPr>
        <p:spPr>
          <a:xfrm>
            <a:off x="1487489" y="3831432"/>
            <a:ext cx="3168351" cy="276999"/>
          </a:xfrm>
          <a:prstGeom prst="rect">
            <a:avLst/>
          </a:prstGeom>
          <a:solidFill>
            <a:schemeClr val="bg1"/>
          </a:solidFill>
        </p:spPr>
        <p:txBody>
          <a:bodyPr wrap="square" rtlCol="0">
            <a:spAutoFit/>
          </a:bodyPr>
          <a:lstStyle/>
          <a:p>
            <a:pPr algn="ctr"/>
            <a:r>
              <a:rPr lang="tr-TR" sz="1200" dirty="0" smtClean="0">
                <a:latin typeface="+mj-lt"/>
              </a:rPr>
              <a:t>Tekrar madde kullanmaya başlamıştır</a:t>
            </a:r>
            <a:endParaRPr lang="en-US" sz="1200" dirty="0">
              <a:latin typeface="+mj-lt"/>
            </a:endParaRPr>
          </a:p>
        </p:txBody>
      </p:sp>
      <p:sp>
        <p:nvSpPr>
          <p:cNvPr id="20" name="19 Metin kutusu"/>
          <p:cNvSpPr txBox="1"/>
          <p:nvPr/>
        </p:nvSpPr>
        <p:spPr>
          <a:xfrm>
            <a:off x="1679510" y="5445225"/>
            <a:ext cx="3168351" cy="461665"/>
          </a:xfrm>
          <a:prstGeom prst="rect">
            <a:avLst/>
          </a:prstGeom>
          <a:solidFill>
            <a:schemeClr val="bg1"/>
          </a:solidFill>
        </p:spPr>
        <p:txBody>
          <a:bodyPr wrap="square" rtlCol="0">
            <a:spAutoFit/>
          </a:bodyPr>
          <a:lstStyle/>
          <a:p>
            <a:pPr algn="ctr"/>
            <a:r>
              <a:rPr lang="tr-TR" sz="1200" dirty="0" smtClean="0">
                <a:latin typeface="+mj-lt"/>
              </a:rPr>
              <a:t>Kişi maddeyi bir önceki evrede bırakmış, bu evrede ise temizliğini sürdürmektedir. </a:t>
            </a:r>
            <a:endParaRPr lang="en-US" sz="1200" dirty="0">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0"/>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6"/>
                                        </p:tgtEl>
                                        <p:attrNameLst>
                                          <p:attrName>style.visibility</p:attrName>
                                        </p:attrNameLst>
                                      </p:cBhvr>
                                      <p:to>
                                        <p:strVal val="visible"/>
                                      </p:to>
                                    </p:set>
                                  </p:childTnLst>
                                </p:cTn>
                              </p:par>
                              <p:par>
                                <p:cTn id="67" presetID="8" presetClass="emph" presetSubtype="0" repeatCount="indefinite" fill="hold" nodeType="withEffect">
                                  <p:stCondLst>
                                    <p:cond delay="0"/>
                                  </p:stCondLst>
                                  <p:childTnLst>
                                    <p:animRot by="21600000">
                                      <p:cBhvr>
                                        <p:cTn id="68" dur="5000" fill="hold"/>
                                        <p:tgtEl>
                                          <p:spTgt spid="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animBg="1"/>
      <p:bldP spid="17" grpId="0" animBg="1"/>
      <p:bldP spid="18" grpId="0" animBg="1"/>
      <p:bldP spid="19" grpId="0" animBg="1"/>
      <p:bldP spid="2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endParaRPr lang="tr-TR"/>
          </a:p>
        </p:txBody>
      </p:sp>
      <p:pic>
        <p:nvPicPr>
          <p:cNvPr id="1028" name="Picture 4" descr="labirent  ile ilgili gÃ¶rsel sonucu"/>
          <p:cNvPicPr>
            <a:picLocks noChangeAspect="1" noChangeArrowheads="1"/>
          </p:cNvPicPr>
          <p:nvPr/>
        </p:nvPicPr>
        <p:blipFill>
          <a:blip r:embed="rId2" cstate="print"/>
          <a:srcRect/>
          <a:stretch>
            <a:fillRect/>
          </a:stretch>
        </p:blipFill>
        <p:spPr bwMode="auto">
          <a:xfrm>
            <a:off x="6615887" y="0"/>
            <a:ext cx="5576113" cy="3246120"/>
          </a:xfrm>
          <a:prstGeom prst="rect">
            <a:avLst/>
          </a:prstGeom>
          <a:noFill/>
        </p:spPr>
      </p:pic>
      <p:sp>
        <p:nvSpPr>
          <p:cNvPr id="6" name="5 Metin kutusu"/>
          <p:cNvSpPr txBox="1"/>
          <p:nvPr/>
        </p:nvSpPr>
        <p:spPr>
          <a:xfrm>
            <a:off x="0" y="1225689"/>
            <a:ext cx="11612474" cy="5632311"/>
          </a:xfrm>
          <a:prstGeom prst="rect">
            <a:avLst/>
          </a:prstGeom>
          <a:noFill/>
        </p:spPr>
        <p:txBody>
          <a:bodyPr wrap="square" rtlCol="0">
            <a:spAutoFit/>
          </a:bodyPr>
          <a:lstStyle/>
          <a:p>
            <a:r>
              <a:rPr lang="tr-TR" sz="2400" b="1" dirty="0" smtClean="0">
                <a:latin typeface="Comic Sans MS" pitchFamily="66" charset="0"/>
              </a:rPr>
              <a:t>BİRKEREDEN BİRŞEY OLMAZ</a:t>
            </a:r>
          </a:p>
          <a:p>
            <a:r>
              <a:rPr lang="tr-TR" sz="2400" b="1" dirty="0" smtClean="0">
                <a:latin typeface="Comic Sans MS" pitchFamily="66" charset="0"/>
              </a:rPr>
              <a:t>BENİ RAHATLATIYOR</a:t>
            </a:r>
          </a:p>
          <a:p>
            <a:r>
              <a:rPr lang="tr-TR" sz="2400" b="1" dirty="0" smtClean="0">
                <a:latin typeface="Comic Sans MS" pitchFamily="66" charset="0"/>
              </a:rPr>
              <a:t>HERKES KULLANIYOR VE BİRŞEY OLMUYOR</a:t>
            </a:r>
          </a:p>
          <a:p>
            <a:r>
              <a:rPr lang="tr-TR" sz="2400" b="1" dirty="0" smtClean="0">
                <a:latin typeface="Comic Sans MS" pitchFamily="66" charset="0"/>
              </a:rPr>
              <a:t>NE YAPARSAM DİBİNE KADAR YAPIYORUM</a:t>
            </a:r>
          </a:p>
          <a:p>
            <a:r>
              <a:rPr lang="tr-TR" sz="2400" b="1" dirty="0" smtClean="0">
                <a:latin typeface="Comic Sans MS" pitchFamily="66" charset="0"/>
              </a:rPr>
              <a:t>HİÇ DÜŞÜNMEDEN HAREKET EDİYORUM</a:t>
            </a:r>
          </a:p>
          <a:p>
            <a:r>
              <a:rPr lang="tr-TR" sz="2400" b="1" dirty="0" smtClean="0">
                <a:latin typeface="Comic Sans MS" pitchFamily="66" charset="0"/>
              </a:rPr>
              <a:t>BEN ÖYLE FAZLA İSTEK DUYMUYORUM</a:t>
            </a:r>
          </a:p>
          <a:p>
            <a:r>
              <a:rPr lang="tr-TR" sz="2400" b="1" dirty="0" smtClean="0">
                <a:latin typeface="Comic Sans MS" pitchFamily="66" charset="0"/>
              </a:rPr>
              <a:t>BU BİR İRADE MESELESİ</a:t>
            </a:r>
          </a:p>
          <a:p>
            <a:r>
              <a:rPr lang="tr-TR" sz="2400" b="1" dirty="0" smtClean="0">
                <a:latin typeface="Comic Sans MS" pitchFamily="66" charset="0"/>
              </a:rPr>
              <a:t>MADDE KULLANIMIM SADECE BANA ZARAR VERİYOR</a:t>
            </a:r>
          </a:p>
          <a:p>
            <a:r>
              <a:rPr lang="tr-TR" sz="2400" b="1" dirty="0" smtClean="0">
                <a:latin typeface="Comic Sans MS" pitchFamily="66" charset="0"/>
              </a:rPr>
              <a:t>ÇEVREMDE HERKES KULLANIYOR</a:t>
            </a:r>
          </a:p>
          <a:p>
            <a:r>
              <a:rPr lang="tr-TR" sz="2400" b="1" dirty="0" smtClean="0">
                <a:latin typeface="Comic Sans MS" pitchFamily="66" charset="0"/>
              </a:rPr>
              <a:t>BIRAKIRSAM YALNIZ KALIRIM</a:t>
            </a:r>
          </a:p>
          <a:p>
            <a:r>
              <a:rPr lang="tr-TR" sz="2400" b="1" dirty="0" smtClean="0">
                <a:latin typeface="Comic Sans MS" pitchFamily="66" charset="0"/>
              </a:rPr>
              <a:t>ÇEVREMDEKİ İNSANLAR (AİLEM, EŞİM, SEVGİLİM) BEN DE BIRAKIRIM</a:t>
            </a:r>
          </a:p>
          <a:p>
            <a:r>
              <a:rPr lang="tr-TR" sz="2400" b="1" dirty="0" smtClean="0">
                <a:latin typeface="Comic Sans MS" pitchFamily="66" charset="0"/>
              </a:rPr>
              <a:t>İSTEDİĞİM ZAMAN BIRAKABİLİYORUM</a:t>
            </a:r>
          </a:p>
          <a:p>
            <a:r>
              <a:rPr lang="tr-TR" sz="2400" b="1" dirty="0" smtClean="0">
                <a:latin typeface="Comic Sans MS" pitchFamily="66" charset="0"/>
              </a:rPr>
              <a:t>FİZİKSEL SAĞLIĞIM İYİ, TESTLER YAPTIRDIM, KULLANDIĞIM MADDELERİN BANA BİR ZARARI OLMAMIŞ</a:t>
            </a:r>
          </a:p>
          <a:p>
            <a:r>
              <a:rPr lang="tr-TR" sz="2400" b="1" dirty="0" smtClean="0">
                <a:latin typeface="Comic Sans MS" pitchFamily="66" charset="0"/>
              </a:rPr>
              <a:t>TEDAVİYE GEREK YOK</a:t>
            </a:r>
            <a:endParaRPr lang="tr-TR" sz="2400" b="1" dirty="0">
              <a:latin typeface="Comic Sans MS" pitchFamily="66"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987</TotalTime>
  <Words>825</Words>
  <Application>Microsoft Office PowerPoint</Application>
  <PresentationFormat>Özel</PresentationFormat>
  <Paragraphs>115</Paragraphs>
  <Slides>20</Slides>
  <Notes>8</Notes>
  <HiddenSlides>0</HiddenSlides>
  <MMClips>2</MMClips>
  <ScaleCrop>false</ScaleCrop>
  <HeadingPairs>
    <vt:vector size="4" baseType="variant">
      <vt:variant>
        <vt:lpstr>Tema</vt:lpstr>
      </vt:variant>
      <vt:variant>
        <vt:i4>1</vt:i4>
      </vt:variant>
      <vt:variant>
        <vt:lpstr>Slayt Başlıkları</vt:lpstr>
      </vt:variant>
      <vt:variant>
        <vt:i4>20</vt:i4>
      </vt:variant>
    </vt:vector>
  </HeadingPairs>
  <TitlesOfParts>
    <vt:vector size="21" baseType="lpstr">
      <vt:lpstr>Office Teması</vt:lpstr>
      <vt:lpstr>BAĞIMLILIK</vt:lpstr>
      <vt:lpstr>Slayt 2</vt:lpstr>
      <vt:lpstr>Bağımlılık </vt:lpstr>
      <vt:lpstr>Sahte iyi oluş hali </vt:lpstr>
      <vt:lpstr>DUYGULAR NE İŞE YARAR? </vt:lpstr>
      <vt:lpstr>BAĞIMLILIK= ACIDAN KAÇMA = DUYGULARI DÜZENLEYEMEME</vt:lpstr>
      <vt:lpstr>Bağımlılık nedir? Nasıl ortaya çıkar? Neden bağımlı oluruz?</vt:lpstr>
      <vt:lpstr>Bağımlılık; Fazla miktarda madde almak değil, istediğinde durduramamaktır.  </vt:lpstr>
      <vt:lpstr>Slayt 9</vt:lpstr>
      <vt:lpstr>Beyin ve Bağımlılık</vt:lpstr>
      <vt:lpstr>Slayt 11</vt:lpstr>
      <vt:lpstr>Slayt 12</vt:lpstr>
      <vt:lpstr> RİSK ALMA DAVRANIŞI</vt:lpstr>
      <vt:lpstr>Slayt 14</vt:lpstr>
      <vt:lpstr>ÖNEMLİ!</vt:lpstr>
      <vt:lpstr>ÖNEMLİ!</vt:lpstr>
      <vt:lpstr>ÖNEMLİ!</vt:lpstr>
      <vt:lpstr>Slayt 18</vt:lpstr>
      <vt:lpstr>DEĞİŞİM DÖNGÜSÜNDEKİ YERİNİ BELİRLEYİN</vt:lpstr>
      <vt:lpstr>Slayt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x_user</dc:creator>
  <cp:lastModifiedBy>User</cp:lastModifiedBy>
  <cp:revision>105</cp:revision>
  <dcterms:created xsi:type="dcterms:W3CDTF">2017-02-27T20:53:12Z</dcterms:created>
  <dcterms:modified xsi:type="dcterms:W3CDTF">2021-06-18T11:20:05Z</dcterms:modified>
</cp:coreProperties>
</file>